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47"/>
  </p:notesMasterIdLst>
  <p:handoutMasterIdLst>
    <p:handoutMasterId r:id="rId48"/>
  </p:handoutMasterIdLst>
  <p:sldIdLst>
    <p:sldId id="1213" r:id="rId3"/>
    <p:sldId id="1762" r:id="rId4"/>
    <p:sldId id="1763" r:id="rId5"/>
    <p:sldId id="1313" r:id="rId6"/>
    <p:sldId id="1686" r:id="rId7"/>
    <p:sldId id="1360" r:id="rId8"/>
    <p:sldId id="1726" r:id="rId9"/>
    <p:sldId id="1410" r:id="rId10"/>
    <p:sldId id="1667" r:id="rId11"/>
    <p:sldId id="1733" r:id="rId12"/>
    <p:sldId id="1768" r:id="rId13"/>
    <p:sldId id="1727" r:id="rId14"/>
    <p:sldId id="1770" r:id="rId15"/>
    <p:sldId id="1680" r:id="rId16"/>
    <p:sldId id="1002" r:id="rId17"/>
    <p:sldId id="1071" r:id="rId18"/>
    <p:sldId id="1094" r:id="rId19"/>
    <p:sldId id="1728" r:id="rId20"/>
    <p:sldId id="1682" r:id="rId21"/>
    <p:sldId id="1683" r:id="rId22"/>
    <p:sldId id="1670" r:id="rId23"/>
    <p:sldId id="312" r:id="rId24"/>
    <p:sldId id="1771" r:id="rId25"/>
    <p:sldId id="1635" r:id="rId26"/>
    <p:sldId id="311" r:id="rId27"/>
    <p:sldId id="1773" r:id="rId28"/>
    <p:sldId id="1677" r:id="rId29"/>
    <p:sldId id="1678" r:id="rId30"/>
    <p:sldId id="1731" r:id="rId31"/>
    <p:sldId id="1621" r:id="rId32"/>
    <p:sldId id="1622" r:id="rId33"/>
    <p:sldId id="1637" r:id="rId34"/>
    <p:sldId id="1638" r:id="rId35"/>
    <p:sldId id="1772" r:id="rId36"/>
    <p:sldId id="1639" r:id="rId37"/>
    <p:sldId id="1732" r:id="rId38"/>
    <p:sldId id="1625" r:id="rId39"/>
    <p:sldId id="1631" r:id="rId40"/>
    <p:sldId id="1632" r:id="rId41"/>
    <p:sldId id="1633" r:id="rId42"/>
    <p:sldId id="1634" r:id="rId43"/>
    <p:sldId id="1684" r:id="rId44"/>
    <p:sldId id="1329" r:id="rId45"/>
    <p:sldId id="176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16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ten Kate" initials="KtK" lastIdx="1" clrIdx="0">
    <p:extLst>
      <p:ext uri="{19B8F6BF-5375-455C-9EA6-DF929625EA0E}">
        <p15:presenceInfo xmlns:p15="http://schemas.microsoft.com/office/powerpoint/2012/main" userId="699bd6b92490cd22" providerId="Windows Live"/>
      </p:ext>
    </p:extLst>
  </p:cmAuthor>
  <p:cmAuthor id="2" name="Amrei Von Hase" initials="avh" lastIdx="8" clrIdx="1"/>
  <p:cmAuthor id="3" name="Amrei von Hase" initials="AvH" lastIdx="67" clrIdx="2">
    <p:extLst>
      <p:ext uri="{19B8F6BF-5375-455C-9EA6-DF929625EA0E}">
        <p15:presenceInfo xmlns:p15="http://schemas.microsoft.com/office/powerpoint/2012/main" userId="S-1-5-21-1663678848-3357185033-1859186257-1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CC3399"/>
    <a:srgbClr val="4F7A32"/>
    <a:srgbClr val="009999"/>
    <a:srgbClr val="CC0000"/>
    <a:srgbClr val="CC6600"/>
    <a:srgbClr val="D18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93615" autoAdjust="0"/>
  </p:normalViewPr>
  <p:slideViewPr>
    <p:cSldViewPr snapToGrid="0">
      <p:cViewPr varScale="1">
        <p:scale>
          <a:sx n="78" d="100"/>
          <a:sy n="78" d="100"/>
        </p:scale>
        <p:origin x="84" y="80"/>
      </p:cViewPr>
      <p:guideLst>
        <p:guide orient="horz" pos="2136"/>
        <p:guide pos="1608"/>
      </p:guideLst>
    </p:cSldViewPr>
  </p:slideViewPr>
  <p:outlineViewPr>
    <p:cViewPr>
      <p:scale>
        <a:sx n="33" d="100"/>
        <a:sy n="33" d="100"/>
      </p:scale>
      <p:origin x="0" y="-34951"/>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66" d="100"/>
          <a:sy n="66" d="100"/>
        </p:scale>
        <p:origin x="2306" y="-10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8-26T14:27:52.155" idx="50">
    <p:pos x="10" y="10"/>
    <p:text>Not an easy to read slide ... nice if it could be disaggregated a bit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8-26T13:13:20.313" idx="49">
    <p:pos x="7119" y="-145"/>
    <p:text>Optional slide. I do like it as an example it livens up the presentation!</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8A64B0-8820-4446-B3FC-6DCE973207B7}" type="datetimeFigureOut">
              <a:rPr lang="en-US" smtClean="0"/>
              <a:t>2/17/2020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6DBFDE-8350-4B9E-8EB9-12048A222405}" type="slidenum">
              <a:rPr lang="en-US" smtClean="0"/>
              <a:t>‹#›</a:t>
            </a:fld>
            <a:endParaRPr lang="en-US"/>
          </a:p>
        </p:txBody>
      </p:sp>
    </p:spTree>
    <p:extLst>
      <p:ext uri="{BB962C8B-B14F-4D97-AF65-F5344CB8AC3E}">
        <p14:creationId xmlns:p14="http://schemas.microsoft.com/office/powerpoint/2010/main" val="10864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02FDA-DE64-40F6-8637-324925CF600C}" type="datetimeFigureOut">
              <a:rPr lang="en-GB" smtClean="0"/>
              <a:t>17/02/2020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DAD05-9F8E-438F-8658-A195C587F6E1}" type="slidenum">
              <a:rPr lang="en-GB" smtClean="0"/>
              <a:t>‹#›</a:t>
            </a:fld>
            <a:endParaRPr lang="en-GB"/>
          </a:p>
        </p:txBody>
      </p:sp>
    </p:spTree>
    <p:extLst>
      <p:ext uri="{BB962C8B-B14F-4D97-AF65-F5344CB8AC3E}">
        <p14:creationId xmlns:p14="http://schemas.microsoft.com/office/powerpoint/2010/main" val="339944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orest-trends.org/bbop_pubs/resource-paper-limits-to-what-can-be-offs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orest-trends.org/bbop_pubs/resource-paper-limits-to-what-can-be-offse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a:t>
            </a:fld>
            <a:endParaRPr lang="en-GB"/>
          </a:p>
        </p:txBody>
      </p:sp>
    </p:spTree>
    <p:extLst>
      <p:ext uri="{BB962C8B-B14F-4D97-AF65-F5344CB8AC3E}">
        <p14:creationId xmlns:p14="http://schemas.microsoft.com/office/powerpoint/2010/main" val="258622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705272" y="4512568"/>
            <a:ext cx="5852160" cy="4320540"/>
          </a:xfrm>
        </p:spPr>
        <p:txBody>
          <a:bodyPr/>
          <a:lstStyle/>
          <a:p>
            <a:r>
              <a:rPr lang="en-GB" dirty="0">
                <a:hlinkClick r:id="rId3"/>
              </a:rPr>
              <a:t>https://www.forest-trends.org/bbop_pubs/resource-paper-limits-to-what-can-be-offset/</a:t>
            </a:r>
            <a:endParaRPr lang="en-GB" dirty="0"/>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37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705272" y="4512568"/>
            <a:ext cx="5852160" cy="4320540"/>
          </a:xfrm>
        </p:spPr>
        <p:txBody>
          <a:bodyPr/>
          <a:lstStyle/>
          <a:p>
            <a:r>
              <a:rPr lang="en-GB" dirty="0">
                <a:hlinkClick r:id="rId3"/>
              </a:rPr>
              <a:t>https://www.forest-trends.org/bbop_pubs/resource-paper-limits-to-what-can-be-offset/</a:t>
            </a:r>
            <a:endParaRPr lang="en-GB" dirty="0"/>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597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12</a:t>
            </a:fld>
            <a:endParaRPr lang="en-GB"/>
          </a:p>
        </p:txBody>
      </p:sp>
    </p:spTree>
    <p:extLst>
      <p:ext uri="{BB962C8B-B14F-4D97-AF65-F5344CB8AC3E}">
        <p14:creationId xmlns:p14="http://schemas.microsoft.com/office/powerpoint/2010/main" val="44487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e.g. on Biodiversity</a:t>
            </a:r>
            <a:r>
              <a:rPr kumimoji="0" lang="en-US" sz="12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values/ components (species, ecosystems, processes), on targets, drivers of change (+ / -)</a:t>
            </a: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6D6F4-8E03-40C2-9C75-3E89B59986B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2882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FF0A8E6-096A-4A32-BC9D-03F204B1E991}" type="slidenum">
              <a:rPr lang="en-GB" smtClean="0"/>
              <a:t>14</a:t>
            </a:fld>
            <a:endParaRPr lang="en-GB"/>
          </a:p>
        </p:txBody>
      </p:sp>
    </p:spTree>
    <p:extLst>
      <p:ext uri="{BB962C8B-B14F-4D97-AF65-F5344CB8AC3E}">
        <p14:creationId xmlns:p14="http://schemas.microsoft.com/office/powerpoint/2010/main" val="161271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4" name="Slide Number Placeholder 3"/>
          <p:cNvSpPr>
            <a:spLocks noGrp="1"/>
          </p:cNvSpPr>
          <p:nvPr>
            <p:ph type="sldNum" sz="quarter" idx="5"/>
          </p:nvPr>
        </p:nvSpPr>
        <p:spPr/>
        <p:txBody>
          <a:bodyPr/>
          <a:lstStyle/>
          <a:p>
            <a:pPr>
              <a:defRPr/>
            </a:pPr>
            <a:fld id="{6E982DC2-2519-4246-9220-00E2D9540CDB}" type="slidenum">
              <a:rPr lang="en-US" smtClean="0"/>
              <a:pPr>
                <a:defRPr/>
              </a:pPr>
              <a:t>15</a:t>
            </a:fld>
            <a:endParaRPr lang="en-US"/>
          </a:p>
        </p:txBody>
      </p:sp>
      <p:sp>
        <p:nvSpPr>
          <p:cNvPr id="2" name="Notes Placeholder 1"/>
          <p:cNvSpPr>
            <a:spLocks noGrp="1"/>
          </p:cNvSpPr>
          <p:nvPr>
            <p:ph type="body" sz="quarter" idx="10"/>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05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99C0E-33C4-4A47-AC29-9AE406C8DC63}" type="slidenum">
              <a:rPr lang="en-US" smtClean="0"/>
              <a:t>16</a:t>
            </a:fld>
            <a:endParaRPr lang="en-US"/>
          </a:p>
        </p:txBody>
      </p:sp>
    </p:spTree>
    <p:extLst>
      <p:ext uri="{BB962C8B-B14F-4D97-AF65-F5344CB8AC3E}">
        <p14:creationId xmlns:p14="http://schemas.microsoft.com/office/powerpoint/2010/main" val="2954744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SEA is an assessment, i.e. similar to an EIA but done at a different broader scale – for example for a bigger region and</a:t>
            </a:r>
            <a:r>
              <a:rPr lang="en-US" baseline="0" dirty="0">
                <a:latin typeface="Times New Roman" panose="02020603050405020304" pitchFamily="18" charset="0"/>
                <a:cs typeface="Times New Roman" panose="02020603050405020304" pitchFamily="18" charset="0"/>
              </a:rPr>
              <a:t> focused on a particular development sector such as oil and gas or mining - </a:t>
            </a:r>
            <a:r>
              <a:rPr lang="en-US" dirty="0">
                <a:latin typeface="Times New Roman" panose="02020603050405020304" pitchFamily="18" charset="0"/>
                <a:cs typeface="Times New Roman" panose="02020603050405020304" pitchFamily="18" charset="0"/>
              </a:rPr>
              <a:t>which allows more strategic considerations and the integration of e</a:t>
            </a:r>
            <a:r>
              <a:rPr lang="en-US" i="1" dirty="0">
                <a:latin typeface="Times New Roman" panose="02020603050405020304" pitchFamily="18" charset="0"/>
                <a:cs typeface="Times New Roman" panose="02020603050405020304" pitchFamily="18" charset="0"/>
              </a:rPr>
              <a:t>nvironmental considerations into policies, plans and </a:t>
            </a:r>
            <a:r>
              <a:rPr lang="en-US" i="1" dirty="0" err="1">
                <a:latin typeface="Times New Roman" panose="02020603050405020304" pitchFamily="18" charset="0"/>
                <a:cs typeface="Times New Roman" panose="02020603050405020304" pitchFamily="18" charset="0"/>
              </a:rPr>
              <a:t>programmes</a:t>
            </a:r>
            <a:r>
              <a:rPr lang="en-US" i="1"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Great to deal with sectors, issues, what people want, indirect and cumulative impacts</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5399C0E-33C4-4A47-AC29-9AE406C8DC63}" type="slidenum">
              <a:rPr lang="en-US" smtClean="0"/>
              <a:t>17</a:t>
            </a:fld>
            <a:endParaRPr lang="en-US"/>
          </a:p>
        </p:txBody>
      </p:sp>
    </p:spTree>
    <p:extLst>
      <p:ext uri="{BB962C8B-B14F-4D97-AF65-F5344CB8AC3E}">
        <p14:creationId xmlns:p14="http://schemas.microsoft.com/office/powerpoint/2010/main" val="336575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18</a:t>
            </a:fld>
            <a:endParaRPr lang="en-GB"/>
          </a:p>
        </p:txBody>
      </p:sp>
    </p:spTree>
    <p:extLst>
      <p:ext uri="{BB962C8B-B14F-4D97-AF65-F5344CB8AC3E}">
        <p14:creationId xmlns:p14="http://schemas.microsoft.com/office/powerpoint/2010/main" val="4205127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99" eaLnBrk="0" hangingPunct="0">
              <a:defRPr sz="3000" b="1">
                <a:solidFill>
                  <a:srgbClr val="000000"/>
                </a:solidFill>
                <a:latin typeface="Arial" charset="0"/>
                <a:ea typeface="ＭＳ Ｐゴシック" charset="0"/>
                <a:cs typeface="Arial" charset="0"/>
              </a:defRPr>
            </a:lvl1pPr>
            <a:lvl2pPr marL="776812" indent="-298773" defTabSz="926199" eaLnBrk="0" hangingPunct="0">
              <a:defRPr sz="3000" b="1">
                <a:solidFill>
                  <a:srgbClr val="000000"/>
                </a:solidFill>
                <a:latin typeface="Arial" charset="0"/>
                <a:ea typeface="Arial" charset="0"/>
                <a:cs typeface="Arial" charset="0"/>
              </a:defRPr>
            </a:lvl2pPr>
            <a:lvl3pPr marL="1195095" indent="-239019" defTabSz="926199" eaLnBrk="0" hangingPunct="0">
              <a:defRPr sz="3000" b="1">
                <a:solidFill>
                  <a:srgbClr val="000000"/>
                </a:solidFill>
                <a:latin typeface="Arial" charset="0"/>
                <a:ea typeface="Arial" charset="0"/>
                <a:cs typeface="Arial" charset="0"/>
              </a:defRPr>
            </a:lvl3pPr>
            <a:lvl4pPr marL="1673133" indent="-239019" defTabSz="926199" eaLnBrk="0" hangingPunct="0">
              <a:defRPr sz="3000" b="1">
                <a:solidFill>
                  <a:srgbClr val="000000"/>
                </a:solidFill>
                <a:latin typeface="Arial" charset="0"/>
                <a:ea typeface="Arial" charset="0"/>
                <a:cs typeface="Arial" charset="0"/>
              </a:defRPr>
            </a:lvl4pPr>
            <a:lvl5pPr marL="2151171" indent="-239019" defTabSz="926199" eaLnBrk="0" hangingPunct="0">
              <a:defRPr sz="3000" b="1">
                <a:solidFill>
                  <a:srgbClr val="000000"/>
                </a:solidFill>
                <a:latin typeface="Arial" charset="0"/>
                <a:ea typeface="Arial" charset="0"/>
                <a:cs typeface="Arial" charset="0"/>
              </a:defRPr>
            </a:lvl5pPr>
            <a:lvl6pPr marL="2629210" indent="-239019" defTabSz="926199" eaLnBrk="0" fontAlgn="base" hangingPunct="0">
              <a:spcBef>
                <a:spcPct val="0"/>
              </a:spcBef>
              <a:spcAft>
                <a:spcPct val="0"/>
              </a:spcAft>
              <a:defRPr sz="3000" b="1">
                <a:solidFill>
                  <a:srgbClr val="000000"/>
                </a:solidFill>
                <a:latin typeface="Arial" charset="0"/>
                <a:ea typeface="Arial" charset="0"/>
                <a:cs typeface="Arial" charset="0"/>
              </a:defRPr>
            </a:lvl6pPr>
            <a:lvl7pPr marL="3107247" indent="-239019" defTabSz="926199" eaLnBrk="0" fontAlgn="base" hangingPunct="0">
              <a:spcBef>
                <a:spcPct val="0"/>
              </a:spcBef>
              <a:spcAft>
                <a:spcPct val="0"/>
              </a:spcAft>
              <a:defRPr sz="3000" b="1">
                <a:solidFill>
                  <a:srgbClr val="000000"/>
                </a:solidFill>
                <a:latin typeface="Arial" charset="0"/>
                <a:ea typeface="Arial" charset="0"/>
                <a:cs typeface="Arial" charset="0"/>
              </a:defRPr>
            </a:lvl7pPr>
            <a:lvl8pPr marL="3585286" indent="-239019" defTabSz="926199" eaLnBrk="0" fontAlgn="base" hangingPunct="0">
              <a:spcBef>
                <a:spcPct val="0"/>
              </a:spcBef>
              <a:spcAft>
                <a:spcPct val="0"/>
              </a:spcAft>
              <a:defRPr sz="3000" b="1">
                <a:solidFill>
                  <a:srgbClr val="000000"/>
                </a:solidFill>
                <a:latin typeface="Arial" charset="0"/>
                <a:ea typeface="Arial" charset="0"/>
                <a:cs typeface="Arial" charset="0"/>
              </a:defRPr>
            </a:lvl8pPr>
            <a:lvl9pPr marL="4063323" indent="-239019" defTabSz="926199" eaLnBrk="0" fontAlgn="base" hangingPunct="0">
              <a:spcBef>
                <a:spcPct val="0"/>
              </a:spcBef>
              <a:spcAft>
                <a:spcPct val="0"/>
              </a:spcAft>
              <a:defRPr sz="3000" b="1">
                <a:solidFill>
                  <a:srgbClr val="000000"/>
                </a:solidFill>
                <a:latin typeface="Arial" charset="0"/>
                <a:ea typeface="Arial" charset="0"/>
                <a:cs typeface="Arial" charset="0"/>
              </a:defRPr>
            </a:lvl9pPr>
          </a:lstStyle>
          <a:p>
            <a:fld id="{87378A7B-11F3-914D-970C-E749984273DE}" type="slidenum">
              <a:rPr lang="en-US" sz="1200" b="0">
                <a:solidFill>
                  <a:schemeClr val="tx1"/>
                </a:solidFill>
                <a:latin typeface="Times New Roman" charset="0"/>
                <a:ea typeface="MS PGothic" charset="0"/>
                <a:cs typeface="MS PGothic" charset="0"/>
              </a:rPr>
              <a:pPr/>
              <a:t>19</a:t>
            </a:fld>
            <a:endParaRPr lang="en-US" sz="1200" b="0">
              <a:solidFill>
                <a:schemeClr val="tx1"/>
              </a:solidFill>
              <a:latin typeface="Times New Roman" charset="0"/>
              <a:ea typeface="MS PGothic" charset="0"/>
              <a:cs typeface="MS PGothic" charset="0"/>
            </a:endParaRPr>
          </a:p>
        </p:txBody>
      </p:sp>
      <p:sp>
        <p:nvSpPr>
          <p:cNvPr id="2" name="Notes Placeholder 1"/>
          <p:cNvSpPr>
            <a:spLocks noGrp="1"/>
          </p:cNvSpPr>
          <p:nvPr>
            <p:ph type="body" sz="quarter" idx="10"/>
          </p:nvPr>
        </p:nvSpPr>
        <p:spPr>
          <a:xfrm>
            <a:off x="777280" y="4728592"/>
            <a:ext cx="5852160" cy="4392488"/>
          </a:xfrm>
        </p:spPr>
        <p:txBody>
          <a:bodyPr>
            <a:normAutofit/>
          </a:bodyPr>
          <a:lstStyle/>
          <a:p>
            <a:pPr>
              <a:defRPr/>
            </a:pPr>
            <a:r>
              <a:rPr lang="en-US" b="0" dirty="0">
                <a:latin typeface="Times New Roman" panose="02020603050405020304" pitchFamily="18" charset="0"/>
                <a:cs typeface="Times New Roman" panose="02020603050405020304" pitchFamily="18" charset="0"/>
              </a:rPr>
              <a:t>‘Additionality’ is a core principle of biodiversity offsets.  It is mentioned in most biodiversity offset laws and standards.</a:t>
            </a:r>
          </a:p>
          <a:p>
            <a:pPr>
              <a:defRPr/>
            </a:pPr>
            <a:endParaRPr lang="en-US" b="0" dirty="0">
              <a:latin typeface="Times New Roman" panose="02020603050405020304" pitchFamily="18" charset="0"/>
              <a:cs typeface="Times New Roman" panose="02020603050405020304" pitchFamily="18" charset="0"/>
            </a:endParaRPr>
          </a:p>
          <a:p>
            <a:pPr>
              <a:defRPr/>
            </a:pPr>
            <a:r>
              <a:rPr lang="en-US" b="0" dirty="0">
                <a:latin typeface="Times New Roman" panose="02020603050405020304" pitchFamily="18" charset="0"/>
                <a:cs typeface="Times New Roman" panose="02020603050405020304" pitchFamily="18" charset="0"/>
              </a:rPr>
              <a:t>It means that the offset needs to produce something extra for conservation. </a:t>
            </a:r>
          </a:p>
          <a:p>
            <a:pPr>
              <a:defRPr/>
            </a:pPr>
            <a:endParaRPr lang="en-US" b="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panose="02020603050405020304" pitchFamily="18" charset="0"/>
                <a:cs typeface="Times New Roman" panose="02020603050405020304" pitchFamily="18" charset="0"/>
              </a:rPr>
              <a:t>A common error in offset planning arises when biodiversity is lost in one area because of a project’s impacts and an offset area is ‘identified’ for conservation.   (So far, so good!)  But that’s</a:t>
            </a:r>
            <a:r>
              <a:rPr lang="en-US" b="0" baseline="0" dirty="0">
                <a:latin typeface="Times New Roman" panose="02020603050405020304" pitchFamily="18" charset="0"/>
                <a:cs typeface="Times New Roman" panose="02020603050405020304" pitchFamily="18" charset="0"/>
              </a:rPr>
              <a:t> not enough!  If </a:t>
            </a:r>
            <a:r>
              <a:rPr lang="en-US" b="0" dirty="0">
                <a:latin typeface="Times New Roman" panose="02020603050405020304" pitchFamily="18" charset="0"/>
                <a:cs typeface="Times New Roman" panose="02020603050405020304" pitchFamily="18" charset="0"/>
              </a:rPr>
              <a:t>there</a:t>
            </a:r>
            <a:r>
              <a:rPr lang="en-US" dirty="0">
                <a:latin typeface="Times New Roman" panose="02020603050405020304" pitchFamily="18" charset="0"/>
                <a:cs typeface="Times New Roman" panose="02020603050405020304" pitchFamily="18" charset="0"/>
              </a:rPr>
              <a:t> are</a:t>
            </a:r>
            <a:r>
              <a:rPr lang="en-US" b="0" dirty="0">
                <a:latin typeface="Times New Roman" panose="02020603050405020304" pitchFamily="18" charset="0"/>
                <a:cs typeface="Times New Roman" panose="02020603050405020304" pitchFamily="18" charset="0"/>
              </a:rPr>
              <a:t> no restoration activities planned for the offset area (to improve condition) and no steps are being taken to stop it degrading against the background rate of loss, no difference is being made, so the project results in a net loss.  There are questions about ‘no net loss’ when steps are taken to avert loss, too.  (See the module on NNL/BNG.)</a:t>
            </a:r>
          </a:p>
          <a:p>
            <a:pPr marL="0" marR="0" indent="0" algn="l" defTabSz="914400" rtl="0" eaLnBrk="1" fontAlgn="auto" latinLnBrk="0" hangingPunct="1">
              <a:lnSpc>
                <a:spcPct val="100000"/>
              </a:lnSpc>
              <a:spcBef>
                <a:spcPts val="0"/>
              </a:spcBef>
              <a:spcAft>
                <a:spcPts val="0"/>
              </a:spcAft>
              <a:buClrTx/>
              <a:buSzTx/>
              <a:buFontTx/>
              <a:buNone/>
              <a:tabLst/>
              <a:defRPr/>
            </a:pPr>
            <a:endParaRPr lang="es-CO" sz="1200" b="1" dirty="0">
              <a:solidFill>
                <a:prstClr val="black"/>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dirty="0">
                <a:solidFill>
                  <a:prstClr val="black"/>
                </a:solidFill>
                <a:latin typeface="Times New Roman" panose="02020603050405020304" pitchFamily="18" charset="0"/>
                <a:cs typeface="Times New Roman" panose="02020603050405020304" pitchFamily="18" charset="0"/>
              </a:rPr>
              <a:t>In </a:t>
            </a:r>
            <a:r>
              <a:rPr lang="es-CO" dirty="0" err="1">
                <a:solidFill>
                  <a:prstClr val="black"/>
                </a:solidFill>
                <a:latin typeface="Times New Roman" panose="02020603050405020304" pitchFamily="18" charset="0"/>
                <a:cs typeface="Times New Roman" panose="02020603050405020304" pitchFamily="18" charset="0"/>
              </a:rPr>
              <a:t>brief</a:t>
            </a:r>
            <a:r>
              <a:rPr lang="es-CO" dirty="0">
                <a:solidFill>
                  <a:prstClr val="black"/>
                </a:solidFill>
                <a:latin typeface="Times New Roman" panose="02020603050405020304" pitchFamily="18" charset="0"/>
                <a:cs typeface="Times New Roman" panose="02020603050405020304" pitchFamily="18" charset="0"/>
              </a:rPr>
              <a:t>, </a:t>
            </a:r>
            <a:r>
              <a:rPr lang="es-CO" dirty="0" err="1">
                <a:solidFill>
                  <a:prstClr val="black"/>
                </a:solidFill>
                <a:latin typeface="Times New Roman" panose="02020603050405020304" pitchFamily="18" charset="0"/>
                <a:cs typeface="Times New Roman" panose="02020603050405020304" pitchFamily="18" charset="0"/>
              </a:rPr>
              <a:t>this</a:t>
            </a:r>
            <a:r>
              <a:rPr lang="es-CO" dirty="0">
                <a:solidFill>
                  <a:prstClr val="black"/>
                </a:solidFill>
                <a:latin typeface="Times New Roman" panose="02020603050405020304" pitchFamily="18" charset="0"/>
                <a:cs typeface="Times New Roman" panose="02020603050405020304" pitchFamily="18" charset="0"/>
              </a:rPr>
              <a:t> </a:t>
            </a:r>
            <a:r>
              <a:rPr lang="es-CO" dirty="0" err="1">
                <a:solidFill>
                  <a:prstClr val="black"/>
                </a:solidFill>
                <a:latin typeface="Times New Roman" panose="02020603050405020304" pitchFamily="18" charset="0"/>
                <a:cs typeface="Times New Roman" panose="02020603050405020304" pitchFamily="18" charset="0"/>
              </a:rPr>
              <a:t>is</a:t>
            </a:r>
            <a:r>
              <a:rPr lang="es-CO" dirty="0">
                <a:solidFill>
                  <a:prstClr val="black"/>
                </a:solidFill>
                <a:latin typeface="Times New Roman" panose="02020603050405020304" pitchFamily="18" charset="0"/>
                <a:cs typeface="Times New Roman" panose="02020603050405020304" pitchFamily="18" charset="0"/>
              </a:rPr>
              <a:t> </a:t>
            </a:r>
            <a:r>
              <a:rPr lang="es-CO" dirty="0" err="1">
                <a:solidFill>
                  <a:prstClr val="black"/>
                </a:solidFill>
                <a:latin typeface="Times New Roman" panose="02020603050405020304" pitchFamily="18" charset="0"/>
                <a:cs typeface="Times New Roman" panose="02020603050405020304" pitchFamily="18" charset="0"/>
              </a:rPr>
              <a:t>w</a:t>
            </a:r>
            <a:r>
              <a:rPr lang="es-CO" sz="1200" b="0" dirty="0" err="1">
                <a:solidFill>
                  <a:prstClr val="black"/>
                </a:solidFill>
                <a:latin typeface="Times New Roman" panose="02020603050405020304" pitchFamily="18" charset="0"/>
                <a:cs typeface="Times New Roman" panose="02020603050405020304" pitchFamily="18" charset="0"/>
              </a:rPr>
              <a:t>hat</a:t>
            </a:r>
            <a:r>
              <a:rPr lang="es-CO" sz="1200" b="0" dirty="0">
                <a:solidFill>
                  <a:prstClr val="black"/>
                </a:solidFill>
                <a:latin typeface="Times New Roman" panose="02020603050405020304" pitchFamily="18" charset="0"/>
                <a:cs typeface="Times New Roman" panose="02020603050405020304" pitchFamily="18" charset="0"/>
              </a:rPr>
              <a:t> is what these two boxes are saying:</a:t>
            </a:r>
          </a:p>
          <a:p>
            <a:pPr marL="0" marR="0" indent="0" algn="l" defTabSz="914400" rtl="0" eaLnBrk="1" fontAlgn="auto" latinLnBrk="0" hangingPunct="1">
              <a:lnSpc>
                <a:spcPct val="100000"/>
              </a:lnSpc>
              <a:spcBef>
                <a:spcPts val="0"/>
              </a:spcBef>
              <a:spcAft>
                <a:spcPts val="0"/>
              </a:spcAft>
              <a:buClrTx/>
              <a:buSzTx/>
              <a:buFontTx/>
              <a:buNone/>
              <a:tabLst/>
              <a:defRPr/>
            </a:pPr>
            <a:endParaRPr lang="es-CO" sz="1200" b="1" dirty="0">
              <a:solidFill>
                <a:prstClr val="black"/>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200" b="1" dirty="0">
                <a:solidFill>
                  <a:prstClr val="black"/>
                </a:solidFill>
                <a:latin typeface="Times New Roman" panose="02020603050405020304" pitchFamily="18" charset="0"/>
                <a:cs typeface="Times New Roman" panose="02020603050405020304" pitchFamily="18" charset="0"/>
              </a:rPr>
              <a:t>Without additionality there is no real gain: </a:t>
            </a:r>
            <a:r>
              <a:rPr lang="es-CO" sz="1200" dirty="0">
                <a:solidFill>
                  <a:prstClr val="black"/>
                </a:solidFill>
                <a:latin typeface="Times New Roman" panose="02020603050405020304" pitchFamily="18" charset="0"/>
                <a:cs typeface="Times New Roman" panose="02020603050405020304" pitchFamily="18" charset="0"/>
              </a:rPr>
              <a:t>If it’s not possible to show that the activities have led to new, additional conservation outcomes due to the offset, then nothing has changed.</a:t>
            </a:r>
            <a:endParaRPr lang="es-CO" sz="1200" b="1" dirty="0">
              <a:solidFill>
                <a:prstClr val="black"/>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cs typeface="Times New Roman" panose="02020603050405020304" pitchFamily="18" charset="0"/>
              </a:rPr>
              <a:t>If there is no </a:t>
            </a:r>
            <a:r>
              <a:rPr lang="en-US" sz="1200" b="1" dirty="0" err="1">
                <a:solidFill>
                  <a:prstClr val="black"/>
                </a:solidFill>
                <a:latin typeface="Times New Roman" panose="02020603050405020304" pitchFamily="18" charset="0"/>
                <a:cs typeface="Times New Roman" panose="02020603050405020304" pitchFamily="18" charset="0"/>
              </a:rPr>
              <a:t>additionality</a:t>
            </a:r>
            <a:r>
              <a:rPr lang="en-US" sz="1200" b="1" dirty="0">
                <a:solidFill>
                  <a:prstClr val="black"/>
                </a:solidFill>
                <a:latin typeface="Times New Roman" panose="02020603050405020304" pitchFamily="18" charset="0"/>
                <a:cs typeface="Times New Roman" panose="02020603050405020304" pitchFamily="18" charset="0"/>
              </a:rPr>
              <a:t>, the developer is paying for nothing: </a:t>
            </a:r>
            <a:r>
              <a:rPr lang="en-US" sz="1200" dirty="0">
                <a:solidFill>
                  <a:prstClr val="black"/>
                </a:solidFill>
                <a:latin typeface="Times New Roman" panose="02020603050405020304" pitchFamily="18" charset="0"/>
                <a:cs typeface="Times New Roman" panose="02020603050405020304" pitchFamily="18" charset="0"/>
              </a:rPr>
              <a:t>This means we don’t move towards the goal of ‘no net loss’, since we cannot show additional gains to balance the losses.</a:t>
            </a:r>
            <a:endParaRPr lang="es-CO" sz="1200" dirty="0">
              <a:solidFill>
                <a:prstClr val="black"/>
              </a:solidFill>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20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a:t>
            </a:fld>
            <a:endParaRPr lang="en-GB"/>
          </a:p>
        </p:txBody>
      </p:sp>
    </p:spTree>
    <p:extLst>
      <p:ext uri="{BB962C8B-B14F-4D97-AF65-F5344CB8AC3E}">
        <p14:creationId xmlns:p14="http://schemas.microsoft.com/office/powerpoint/2010/main" val="2727813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99" eaLnBrk="0" hangingPunct="0">
              <a:defRPr sz="3000" b="1">
                <a:solidFill>
                  <a:srgbClr val="000000"/>
                </a:solidFill>
                <a:latin typeface="Arial" charset="0"/>
                <a:ea typeface="ＭＳ Ｐゴシック" charset="0"/>
                <a:cs typeface="Arial" charset="0"/>
              </a:defRPr>
            </a:lvl1pPr>
            <a:lvl2pPr marL="776812" indent="-298773" defTabSz="926199" eaLnBrk="0" hangingPunct="0">
              <a:defRPr sz="3000" b="1">
                <a:solidFill>
                  <a:srgbClr val="000000"/>
                </a:solidFill>
                <a:latin typeface="Arial" charset="0"/>
                <a:ea typeface="Arial" charset="0"/>
                <a:cs typeface="Arial" charset="0"/>
              </a:defRPr>
            </a:lvl2pPr>
            <a:lvl3pPr marL="1195095" indent="-239019" defTabSz="926199" eaLnBrk="0" hangingPunct="0">
              <a:defRPr sz="3000" b="1">
                <a:solidFill>
                  <a:srgbClr val="000000"/>
                </a:solidFill>
                <a:latin typeface="Arial" charset="0"/>
                <a:ea typeface="Arial" charset="0"/>
                <a:cs typeface="Arial" charset="0"/>
              </a:defRPr>
            </a:lvl3pPr>
            <a:lvl4pPr marL="1673133" indent="-239019" defTabSz="926199" eaLnBrk="0" hangingPunct="0">
              <a:defRPr sz="3000" b="1">
                <a:solidFill>
                  <a:srgbClr val="000000"/>
                </a:solidFill>
                <a:latin typeface="Arial" charset="0"/>
                <a:ea typeface="Arial" charset="0"/>
                <a:cs typeface="Arial" charset="0"/>
              </a:defRPr>
            </a:lvl4pPr>
            <a:lvl5pPr marL="2151171" indent="-239019" defTabSz="926199" eaLnBrk="0" hangingPunct="0">
              <a:defRPr sz="3000" b="1">
                <a:solidFill>
                  <a:srgbClr val="000000"/>
                </a:solidFill>
                <a:latin typeface="Arial" charset="0"/>
                <a:ea typeface="Arial" charset="0"/>
                <a:cs typeface="Arial" charset="0"/>
              </a:defRPr>
            </a:lvl5pPr>
            <a:lvl6pPr marL="2629210" indent="-239019" defTabSz="926199" eaLnBrk="0" fontAlgn="base" hangingPunct="0">
              <a:spcBef>
                <a:spcPct val="0"/>
              </a:spcBef>
              <a:spcAft>
                <a:spcPct val="0"/>
              </a:spcAft>
              <a:defRPr sz="3000" b="1">
                <a:solidFill>
                  <a:srgbClr val="000000"/>
                </a:solidFill>
                <a:latin typeface="Arial" charset="0"/>
                <a:ea typeface="Arial" charset="0"/>
                <a:cs typeface="Arial" charset="0"/>
              </a:defRPr>
            </a:lvl6pPr>
            <a:lvl7pPr marL="3107247" indent="-239019" defTabSz="926199" eaLnBrk="0" fontAlgn="base" hangingPunct="0">
              <a:spcBef>
                <a:spcPct val="0"/>
              </a:spcBef>
              <a:spcAft>
                <a:spcPct val="0"/>
              </a:spcAft>
              <a:defRPr sz="3000" b="1">
                <a:solidFill>
                  <a:srgbClr val="000000"/>
                </a:solidFill>
                <a:latin typeface="Arial" charset="0"/>
                <a:ea typeface="Arial" charset="0"/>
                <a:cs typeface="Arial" charset="0"/>
              </a:defRPr>
            </a:lvl7pPr>
            <a:lvl8pPr marL="3585286" indent="-239019" defTabSz="926199" eaLnBrk="0" fontAlgn="base" hangingPunct="0">
              <a:spcBef>
                <a:spcPct val="0"/>
              </a:spcBef>
              <a:spcAft>
                <a:spcPct val="0"/>
              </a:spcAft>
              <a:defRPr sz="3000" b="1">
                <a:solidFill>
                  <a:srgbClr val="000000"/>
                </a:solidFill>
                <a:latin typeface="Arial" charset="0"/>
                <a:ea typeface="Arial" charset="0"/>
                <a:cs typeface="Arial" charset="0"/>
              </a:defRPr>
            </a:lvl8pPr>
            <a:lvl9pPr marL="4063323" indent="-239019" defTabSz="926199" eaLnBrk="0" fontAlgn="base" hangingPunct="0">
              <a:spcBef>
                <a:spcPct val="0"/>
              </a:spcBef>
              <a:spcAft>
                <a:spcPct val="0"/>
              </a:spcAft>
              <a:defRPr sz="3000" b="1">
                <a:solidFill>
                  <a:srgbClr val="000000"/>
                </a:solidFill>
                <a:latin typeface="Arial" charset="0"/>
                <a:ea typeface="Arial" charset="0"/>
                <a:cs typeface="Arial" charset="0"/>
              </a:defRPr>
            </a:lvl9pPr>
          </a:lstStyle>
          <a:p>
            <a:fld id="{87378A7B-11F3-914D-970C-E749984273DE}" type="slidenum">
              <a:rPr lang="en-US" sz="1200" b="0">
                <a:solidFill>
                  <a:schemeClr val="tx1"/>
                </a:solidFill>
                <a:latin typeface="Times New Roman" charset="0"/>
                <a:ea typeface="MS PGothic" charset="0"/>
                <a:cs typeface="MS PGothic" charset="0"/>
              </a:rPr>
              <a:pPr/>
              <a:t>20</a:t>
            </a:fld>
            <a:endParaRPr lang="en-US" sz="1200" b="0">
              <a:solidFill>
                <a:schemeClr val="tx1"/>
              </a:solidFill>
              <a:latin typeface="Times New Roman" charset="0"/>
              <a:ea typeface="MS PGothic" charset="0"/>
              <a:cs typeface="MS PGothic" charset="0"/>
            </a:endParaRPr>
          </a:p>
        </p:txBody>
      </p:sp>
      <p:sp>
        <p:nvSpPr>
          <p:cNvPr id="2" name="Notes Placeholder 1"/>
          <p:cNvSpPr>
            <a:spLocks noGrp="1"/>
          </p:cNvSpPr>
          <p:nvPr>
            <p:ph type="body" sz="quarter" idx="10"/>
          </p:nvPr>
        </p:nvSpPr>
        <p:spPr>
          <a:xfrm>
            <a:off x="777280" y="4728592"/>
            <a:ext cx="5852160" cy="4392488"/>
          </a:xfrm>
        </p:spPr>
        <p:txBody>
          <a:bodyPr>
            <a:normAutofit/>
          </a:bodyPr>
          <a:lstStyle/>
          <a:p>
            <a:r>
              <a:rPr lang="en-US" dirty="0">
                <a:latin typeface="Times New Roman" panose="02020603050405020304" pitchFamily="18" charset="0"/>
                <a:cs typeface="Times New Roman" panose="02020603050405020304" pitchFamily="18" charset="0"/>
              </a:rPr>
              <a:t>[NB to Trainer: Here is an opportunity to distinguish</a:t>
            </a:r>
            <a:r>
              <a:rPr lang="en-US" baseline="0" dirty="0">
                <a:latin typeface="Times New Roman" panose="02020603050405020304" pitchFamily="18" charset="0"/>
                <a:cs typeface="Times New Roman" panose="02020603050405020304" pitchFamily="18" charset="0"/>
              </a:rPr>
              <a:t> between restoration (as third step in the MH) and restoration as a positive management action to deliver an offset.]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547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pitchFamily="18" charset="0"/>
                <a:ea typeface="+mn-ea"/>
                <a:cs typeface="+mn-cs"/>
              </a:rPr>
              <a:t>NNL and even NG can mean many different things. Many of us implicitly understand NNL or NG to mean a neutral or positive outcome for biodiversity relative to where we are ‘now’ (or let’s say </a:t>
            </a:r>
            <a:r>
              <a:rPr lang="en-US" sz="1200" b="1" kern="1200" dirty="0">
                <a:solidFill>
                  <a:schemeClr val="tx1"/>
                </a:solidFill>
                <a:effectLst/>
                <a:latin typeface="Times New Roman" pitchFamily="18" charset="0"/>
                <a:ea typeface="+mn-ea"/>
                <a:cs typeface="+mn-cs"/>
              </a:rPr>
              <a:t>before</a:t>
            </a:r>
            <a:r>
              <a:rPr lang="en-US" sz="1200" kern="1200" dirty="0">
                <a:solidFill>
                  <a:schemeClr val="tx1"/>
                </a:solidFill>
                <a:effectLst/>
                <a:latin typeface="Times New Roman" pitchFamily="18" charset="0"/>
                <a:ea typeface="+mn-ea"/>
                <a:cs typeface="+mn-cs"/>
              </a:rPr>
              <a:t> a development project happens or relative to the state of biodiversity in 2018 in Country X). But, NNL or NG can also be framed differently – e.g. relative to what would happen </a:t>
            </a:r>
            <a:r>
              <a:rPr lang="en-US" sz="1200" b="1" kern="1200" dirty="0">
                <a:solidFill>
                  <a:schemeClr val="tx1"/>
                </a:solidFill>
                <a:effectLst/>
                <a:latin typeface="Times New Roman" pitchFamily="18" charset="0"/>
                <a:ea typeface="+mn-ea"/>
                <a:cs typeface="+mn-cs"/>
              </a:rPr>
              <a:t>without</a:t>
            </a:r>
            <a:r>
              <a:rPr lang="en-US" sz="1200" kern="1200" dirty="0">
                <a:solidFill>
                  <a:schemeClr val="tx1"/>
                </a:solidFill>
                <a:effectLst/>
                <a:latin typeface="Times New Roman" pitchFamily="18" charset="0"/>
                <a:ea typeface="+mn-ea"/>
                <a:cs typeface="+mn-cs"/>
              </a:rPr>
              <a:t> the development project and its mitigation measures, i.e. taking change over time into account. </a:t>
            </a:r>
            <a:endParaRPr lang="en-GB" sz="1200" kern="1200" dirty="0">
              <a:solidFill>
                <a:schemeClr val="tx1"/>
              </a:solidFill>
              <a:effectLst/>
              <a:latin typeface="Times New Roman" pitchFamily="18" charset="0"/>
              <a:ea typeface="+mn-ea"/>
              <a:cs typeface="+mn-cs"/>
            </a:endParaRPr>
          </a:p>
          <a:p>
            <a:pPr lvl="0"/>
            <a:r>
              <a:rPr lang="en-US" sz="1200" kern="1200" dirty="0">
                <a:solidFill>
                  <a:schemeClr val="tx1"/>
                </a:solidFill>
                <a:effectLst/>
                <a:latin typeface="Times New Roman" pitchFamily="18" charset="0"/>
                <a:ea typeface="+mn-ea"/>
                <a:cs typeface="+mn-cs"/>
              </a:rPr>
              <a:t>And these two interpretations can mean a very different outcome for biodiversity. </a:t>
            </a:r>
          </a:p>
          <a:p>
            <a:pPr lvl="0"/>
            <a:endParaRPr lang="en-GB" sz="1200" kern="1200" dirty="0">
              <a:solidFill>
                <a:schemeClr val="tx1"/>
              </a:solidFill>
              <a:effectLst/>
              <a:latin typeface="Times New Roman" pitchFamily="18" charset="0"/>
              <a:ea typeface="+mn-ea"/>
              <a:cs typeface="+mn-cs"/>
            </a:endParaRPr>
          </a:p>
          <a:p>
            <a:pPr lvl="0"/>
            <a:r>
              <a:rPr lang="en-US" sz="1200" kern="1200" dirty="0">
                <a:solidFill>
                  <a:schemeClr val="tx1"/>
                </a:solidFill>
                <a:effectLst/>
                <a:latin typeface="Times New Roman" pitchFamily="18" charset="0"/>
                <a:ea typeface="+mn-ea"/>
                <a:cs typeface="+mn-cs"/>
              </a:rPr>
              <a:t>This is something that trips people up. Why? Because we expect consistency: NNL or NG should mean the same thing in different circumstances. And of course we expect good biodiversity outcomes from these ‘gold standard’ policies and commitments. Yet this depends to a large extent on the frame of reference that is used. </a:t>
            </a:r>
          </a:p>
          <a:p>
            <a:pPr lvl="0"/>
            <a:endParaRPr lang="en-GB" sz="1200" kern="1200" dirty="0">
              <a:solidFill>
                <a:schemeClr val="tx1"/>
              </a:solidFill>
              <a:effectLst/>
              <a:latin typeface="Times New Roman" pitchFamily="18" charset="0"/>
              <a:ea typeface="+mn-ea"/>
              <a:cs typeface="+mn-cs"/>
            </a:endParaRPr>
          </a:p>
          <a:p>
            <a:pPr lvl="0"/>
            <a:r>
              <a:rPr lang="en-US" sz="1200" kern="1200" dirty="0">
                <a:solidFill>
                  <a:schemeClr val="tx1"/>
                </a:solidFill>
                <a:effectLst/>
                <a:latin typeface="Times New Roman" pitchFamily="18" charset="0"/>
                <a:ea typeface="+mn-ea"/>
                <a:cs typeface="+mn-cs"/>
              </a:rPr>
              <a:t>Adding to the confusion is that many NNL or NG policies and commitments are not </a:t>
            </a:r>
            <a:r>
              <a:rPr lang="en-US" sz="1200" i="1" kern="1200" dirty="0">
                <a:solidFill>
                  <a:schemeClr val="tx1"/>
                </a:solidFill>
                <a:effectLst/>
                <a:latin typeface="Times New Roman" pitchFamily="18" charset="0"/>
                <a:ea typeface="+mn-ea"/>
                <a:cs typeface="+mn-cs"/>
              </a:rPr>
              <a:t>explicit</a:t>
            </a:r>
            <a:r>
              <a:rPr lang="en-US" sz="1200" kern="1200" dirty="0">
                <a:solidFill>
                  <a:schemeClr val="tx1"/>
                </a:solidFill>
                <a:effectLst/>
                <a:latin typeface="Times New Roman" pitchFamily="18" charset="0"/>
                <a:ea typeface="+mn-ea"/>
                <a:cs typeface="+mn-cs"/>
              </a:rPr>
              <a:t> about their frame of reference for losses and gains – i.e. relative to what is NNL or NG actually meant? Without knowing this, there is no clarity on what a policy will deliver for biodiversity at the end of the day.</a:t>
            </a:r>
            <a:endParaRPr lang="en-GB" sz="1200" kern="1200" dirty="0">
              <a:solidFill>
                <a:schemeClr val="tx1"/>
              </a:solidFill>
              <a:effectLst/>
              <a:latin typeface="Times New Roman" pitchFamily="18"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05E34D78-3171-4A50-8BA6-98F74A61C535}" type="slidenum">
              <a:rPr lang="en-US" smtClean="0"/>
              <a:pPr>
                <a:defRPr/>
              </a:pPr>
              <a:t>21</a:t>
            </a:fld>
            <a:endParaRPr lang="en-US"/>
          </a:p>
        </p:txBody>
      </p:sp>
    </p:spTree>
    <p:extLst>
      <p:ext uri="{BB962C8B-B14F-4D97-AF65-F5344CB8AC3E}">
        <p14:creationId xmlns:p14="http://schemas.microsoft.com/office/powerpoint/2010/main" val="4102334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Shape 126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2" name="Shape 1262"/>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Clr>
                <a:schemeClr val="dk1"/>
              </a:buClr>
              <a:buSzPts val="1200"/>
              <a:buFont typeface="Arial"/>
              <a:buNone/>
            </a:pPr>
            <a:r>
              <a:rPr lang="pt-PT" sz="1200" b="0" i="0" u="none" strike="noStrike" cap="none" dirty="0" err="1">
                <a:solidFill>
                  <a:schemeClr val="dk1"/>
                </a:solidFill>
                <a:latin typeface="Times New Roman"/>
                <a:ea typeface="Times New Roman"/>
                <a:cs typeface="Times New Roman"/>
                <a:sym typeface="Times New Roman"/>
              </a:rPr>
              <a:t>Demonstrating</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benefit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important</a:t>
            </a:r>
            <a:r>
              <a:rPr lang="pt-PT" sz="1200" b="0" i="0" u="none" strike="noStrike" cap="none" dirty="0">
                <a:solidFill>
                  <a:schemeClr val="dk1"/>
                </a:solidFill>
                <a:latin typeface="Times New Roman"/>
                <a:ea typeface="Times New Roman"/>
                <a:cs typeface="Times New Roman"/>
                <a:sym typeface="Times New Roman"/>
              </a:rPr>
              <a:t> for </a:t>
            </a:r>
            <a:r>
              <a:rPr lang="pt-PT" sz="1200" b="0" i="0" u="none" strike="noStrike" cap="none" dirty="0" err="1">
                <a:solidFill>
                  <a:schemeClr val="dk1"/>
                </a:solidFill>
                <a:latin typeface="Times New Roman"/>
                <a:ea typeface="Times New Roman"/>
                <a:cs typeface="Times New Roman"/>
                <a:sym typeface="Times New Roman"/>
              </a:rPr>
              <a:t>all</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conservation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actions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so</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that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know</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we’re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making</a:t>
            </a:r>
            <a:r>
              <a:rPr lang="pt-PT" sz="1200" b="0" i="0" u="none" strike="noStrike" cap="none" dirty="0">
                <a:solidFill>
                  <a:schemeClr val="dk1"/>
                </a:solidFill>
                <a:latin typeface="Times New Roman"/>
                <a:ea typeface="Times New Roman"/>
                <a:cs typeface="Times New Roman"/>
                <a:sym typeface="Times New Roman"/>
              </a:rPr>
              <a:t> a </a:t>
            </a:r>
            <a:r>
              <a:rPr lang="pt-PT" sz="1200" b="0" i="0" u="none" strike="noStrike" cap="none" dirty="0" err="1">
                <a:solidFill>
                  <a:schemeClr val="dk1"/>
                </a:solidFill>
                <a:latin typeface="Times New Roman"/>
                <a:ea typeface="Times New Roman"/>
                <a:cs typeface="Times New Roman"/>
                <a:sym typeface="Times New Roman"/>
              </a:rPr>
              <a:t>difference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But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especially</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important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when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it</a:t>
            </a:r>
            <a:r>
              <a:rPr lang="pt-PT" sz="1200" b="0" i="0" u="none" strike="noStrike" cap="none" dirty="0">
                <a:solidFill>
                  <a:schemeClr val="dk1"/>
                </a:solidFill>
                <a:latin typeface="Times New Roman"/>
                <a:ea typeface="Times New Roman"/>
                <a:cs typeface="Times New Roman"/>
                <a:sym typeface="Times New Roman"/>
              </a:rPr>
              <a:t> comes to offsets </a:t>
            </a:r>
            <a:r>
              <a:rPr lang="pt-PT" sz="1200" b="0" i="0" u="none" strike="noStrike" cap="none" dirty="0" err="1">
                <a:solidFill>
                  <a:schemeClr val="dk1"/>
                </a:solidFill>
                <a:latin typeface="Times New Roman"/>
                <a:ea typeface="Times New Roman"/>
                <a:cs typeface="Times New Roman"/>
                <a:sym typeface="Times New Roman"/>
              </a:rPr>
              <a:t>because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gains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from</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an</a:t>
            </a:r>
            <a:r>
              <a:rPr lang="pt-PT" sz="1200" b="0" i="0" u="none" strike="noStrike" cap="none" dirty="0">
                <a:solidFill>
                  <a:schemeClr val="dk1"/>
                </a:solidFill>
                <a:latin typeface="Times New Roman"/>
                <a:ea typeface="Times New Roman"/>
                <a:cs typeface="Times New Roman"/>
                <a:sym typeface="Times New Roman"/>
              </a:rPr>
              <a:t> offset must balance out </a:t>
            </a:r>
            <a:r>
              <a:rPr lang="pt-PT" sz="1200" b="0" i="0" u="none" strike="noStrike" cap="none" dirty="0" err="1">
                <a:solidFill>
                  <a:schemeClr val="dk1"/>
                </a:solidFill>
                <a:latin typeface="Times New Roman"/>
                <a:ea typeface="Times New Roman"/>
                <a:cs typeface="Times New Roman"/>
                <a:sym typeface="Times New Roman"/>
              </a:rPr>
              <a:t>specific</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biodiversity</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losses</a:t>
            </a:r>
            <a:r>
              <a:rPr lang="pt-PT" sz="1200" b="0" i="0" u="none" strike="noStrike" cap="none" dirty="0">
                <a:solidFill>
                  <a:schemeClr val="dk1"/>
                </a:solidFill>
                <a:latin typeface="Times New Roman"/>
                <a:ea typeface="Times New Roman"/>
                <a:cs typeface="Times New Roman"/>
                <a:sym typeface="Times New Roman"/>
              </a:rPr>
              <a:t> to </a:t>
            </a:r>
            <a:r>
              <a:rPr lang="pt-PT" sz="1200" b="0" i="0" u="none" strike="noStrike" cap="none" dirty="0" err="1">
                <a:solidFill>
                  <a:schemeClr val="dk1"/>
                </a:solidFill>
                <a:latin typeface="Times New Roman"/>
                <a:ea typeface="Times New Roman"/>
                <a:cs typeface="Times New Roman"/>
                <a:sym typeface="Times New Roman"/>
              </a:rPr>
              <a:t>reach</a:t>
            </a:r>
            <a:r>
              <a:rPr lang="pt-PT" sz="1200" b="0" i="0" u="none" strike="noStrike" cap="none" dirty="0">
                <a:solidFill>
                  <a:schemeClr val="dk1"/>
                </a:solidFill>
                <a:latin typeface="Times New Roman"/>
                <a:ea typeface="Times New Roman"/>
                <a:cs typeface="Times New Roman"/>
                <a:sym typeface="Times New Roman"/>
              </a:rPr>
              <a:t> NNL.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question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is</a:t>
            </a:r>
            <a:r>
              <a:rPr lang="pt-PT" sz="1200" b="0" i="0" u="none" strike="noStrike" cap="none" dirty="0">
                <a:solidFill>
                  <a:schemeClr val="dk1"/>
                </a:solidFill>
                <a:latin typeface="Times New Roman"/>
                <a:ea typeface="Times New Roman"/>
                <a:cs typeface="Times New Roman"/>
                <a:sym typeface="Times New Roman"/>
              </a:rPr>
              <a:t> – NNL </a:t>
            </a:r>
            <a:r>
              <a:rPr lang="pt-PT" sz="1200" b="0" i="0" u="none" strike="noStrike" cap="none" dirty="0" err="1">
                <a:solidFill>
                  <a:schemeClr val="dk1"/>
                </a:solidFill>
                <a:latin typeface="Times New Roman"/>
                <a:ea typeface="Times New Roman"/>
                <a:cs typeface="Times New Roman"/>
                <a:sym typeface="Times New Roman"/>
              </a:rPr>
              <a:t>compared</a:t>
            </a:r>
            <a:r>
              <a:rPr lang="pt-PT" sz="1200" b="0" i="0" u="none" strike="noStrike" cap="none" dirty="0">
                <a:solidFill>
                  <a:schemeClr val="dk1"/>
                </a:solidFill>
                <a:latin typeface="Times New Roman"/>
                <a:ea typeface="Times New Roman"/>
                <a:cs typeface="Times New Roman"/>
                <a:sym typeface="Times New Roman"/>
              </a:rPr>
              <a:t> to </a:t>
            </a:r>
            <a:r>
              <a:rPr lang="pt-PT" sz="1200" b="0" i="0" u="none" strike="noStrike" cap="none" dirty="0" err="1">
                <a:solidFill>
                  <a:schemeClr val="dk1"/>
                </a:solidFill>
                <a:latin typeface="Times New Roman"/>
                <a:ea typeface="Times New Roman"/>
                <a:cs typeface="Times New Roman"/>
                <a:sym typeface="Times New Roman"/>
              </a:rPr>
              <a:t>what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need</a:t>
            </a:r>
            <a:r>
              <a:rPr lang="pt-PT" sz="1200" b="0" i="0" u="none" strike="noStrike" cap="none" dirty="0">
                <a:solidFill>
                  <a:schemeClr val="dk1"/>
                </a:solidFill>
                <a:latin typeface="Times New Roman"/>
                <a:ea typeface="Times New Roman"/>
                <a:cs typeface="Times New Roman"/>
                <a:sym typeface="Times New Roman"/>
              </a:rPr>
              <a:t> to define a </a:t>
            </a:r>
            <a:r>
              <a:rPr lang="pt-PT" sz="1200" b="0" i="0" u="none" strike="noStrike" cap="none" dirty="0" err="1">
                <a:solidFill>
                  <a:schemeClr val="dk1"/>
                </a:solidFill>
                <a:latin typeface="Times New Roman"/>
                <a:ea typeface="Times New Roman"/>
                <a:cs typeface="Times New Roman"/>
                <a:sym typeface="Times New Roman"/>
              </a:rPr>
              <a:t>plausible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counterfactual</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or</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baseline</a:t>
            </a:r>
            <a:r>
              <a:rPr lang="pt-PT" sz="1200" b="0" i="0" u="none" strike="noStrike" cap="none" dirty="0">
                <a:solidFill>
                  <a:schemeClr val="dk1"/>
                </a:solidFill>
                <a:latin typeface="Times New Roman"/>
                <a:ea typeface="Times New Roman"/>
                <a:cs typeface="Times New Roman"/>
                <a:sym typeface="Times New Roman"/>
              </a:rPr>
              <a:t> as </a:t>
            </a:r>
            <a:r>
              <a:rPr lang="pt-PT" sz="1200" b="0" i="0" u="none" strike="noStrike" cap="none" dirty="0" err="1">
                <a:solidFill>
                  <a:schemeClr val="dk1"/>
                </a:solidFill>
                <a:latin typeface="Times New Roman"/>
                <a:ea typeface="Times New Roman"/>
                <a:cs typeface="Times New Roman"/>
                <a:sym typeface="Times New Roman"/>
              </a:rPr>
              <a:t>our</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reference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against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which</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losses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and</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gains</a:t>
            </a:r>
            <a:r>
              <a:rPr lang="pt-PT" sz="1200" b="0" i="0" u="none" strike="noStrike" cap="none" dirty="0">
                <a:solidFill>
                  <a:schemeClr val="dk1"/>
                </a:solidFill>
                <a:latin typeface="Times New Roman"/>
                <a:ea typeface="Times New Roman"/>
                <a:cs typeface="Times New Roman"/>
                <a:sym typeface="Times New Roman"/>
              </a:rPr>
              <a:t> are </a:t>
            </a:r>
            <a:r>
              <a:rPr lang="pt-PT" sz="1200" b="0" i="0" u="none" strike="noStrike" cap="none" dirty="0" err="1">
                <a:solidFill>
                  <a:schemeClr val="dk1"/>
                </a:solidFill>
                <a:latin typeface="Times New Roman"/>
                <a:ea typeface="Times New Roman"/>
                <a:cs typeface="Times New Roman"/>
                <a:sym typeface="Times New Roman"/>
              </a:rPr>
              <a:t>estimated</a:t>
            </a:r>
            <a:r>
              <a:rPr lang="pt-PT" sz="1200" b="0" i="0" u="none" strike="noStrike" cap="none" dirty="0">
                <a:solidFill>
                  <a:schemeClr val="dk1"/>
                </a:solidFill>
                <a:latin typeface="Times New Roman"/>
                <a:ea typeface="Times New Roman"/>
                <a:cs typeface="Times New Roman"/>
                <a:sym typeface="Times New Roman"/>
              </a:rPr>
              <a:t>. </a:t>
            </a:r>
            <a:endParaRPr dirty="0"/>
          </a:p>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1200"/>
              <a:buFont typeface="Arial"/>
              <a:buNone/>
            </a:pPr>
            <a:r>
              <a:rPr lang="pt-PT" sz="1200" b="0" i="0" u="none" strike="noStrike" cap="none" dirty="0" err="1">
                <a:solidFill>
                  <a:schemeClr val="dk1"/>
                </a:solidFill>
                <a:latin typeface="Times New Roman"/>
                <a:ea typeface="Times New Roman"/>
                <a:cs typeface="Times New Roman"/>
                <a:sym typeface="Times New Roman"/>
              </a:rPr>
              <a:t>At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policy</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level</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which</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applies</a:t>
            </a:r>
            <a:r>
              <a:rPr lang="pt-PT" sz="1200" b="0" i="0" u="none" strike="noStrike" cap="none" dirty="0">
                <a:solidFill>
                  <a:schemeClr val="dk1"/>
                </a:solidFill>
                <a:latin typeface="Times New Roman"/>
                <a:ea typeface="Times New Roman"/>
                <a:cs typeface="Times New Roman"/>
                <a:sym typeface="Times New Roman"/>
              </a:rPr>
              <a:t> to </a:t>
            </a:r>
            <a:r>
              <a:rPr lang="pt-PT" sz="1200" b="0" i="0" u="none" strike="noStrike" cap="none" dirty="0" err="1">
                <a:solidFill>
                  <a:schemeClr val="dk1"/>
                </a:solidFill>
                <a:latin typeface="Times New Roman"/>
                <a:ea typeface="Times New Roman"/>
                <a:cs typeface="Times New Roman"/>
                <a:sym typeface="Times New Roman"/>
              </a:rPr>
              <a:t>an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entire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region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or</a:t>
            </a:r>
            <a:r>
              <a:rPr lang="pt-PT" sz="1200" b="0" i="0" u="none" strike="noStrike" cap="none" dirty="0">
                <a:solidFill>
                  <a:schemeClr val="dk1"/>
                </a:solidFill>
                <a:latin typeface="Times New Roman"/>
                <a:ea typeface="Times New Roman"/>
                <a:cs typeface="Times New Roman"/>
                <a:sym typeface="Times New Roman"/>
              </a:rPr>
              <a:t> country for </a:t>
            </a:r>
            <a:r>
              <a:rPr lang="pt-PT" sz="1200" b="0" i="0" u="none" strike="noStrike" cap="none" dirty="0" err="1">
                <a:solidFill>
                  <a:schemeClr val="dk1"/>
                </a:solidFill>
                <a:latin typeface="Times New Roman"/>
                <a:ea typeface="Times New Roman"/>
                <a:cs typeface="Times New Roman"/>
                <a:sym typeface="Times New Roman"/>
              </a:rPr>
              <a:t>example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this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extremely</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important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because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when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it</a:t>
            </a:r>
            <a:r>
              <a:rPr lang="pt-PT" sz="1200" b="0" i="0" u="none" strike="noStrike" cap="none" dirty="0">
                <a:solidFill>
                  <a:schemeClr val="dk1"/>
                </a:solidFill>
                <a:latin typeface="Times New Roman"/>
                <a:ea typeface="Times New Roman"/>
                <a:cs typeface="Times New Roman"/>
                <a:sym typeface="Times New Roman"/>
              </a:rPr>
              <a:t> comes to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goal</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of</a:t>
            </a:r>
            <a:r>
              <a:rPr lang="pt-PT" sz="1200" b="0" i="0" u="none" strike="noStrike" cap="none" dirty="0">
                <a:solidFill>
                  <a:schemeClr val="dk1"/>
                </a:solidFill>
                <a:latin typeface="Times New Roman"/>
                <a:ea typeface="Times New Roman"/>
                <a:cs typeface="Times New Roman"/>
                <a:sym typeface="Times New Roman"/>
              </a:rPr>
              <a:t> NNL,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chosen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reference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ends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up</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being</a:t>
            </a:r>
            <a:r>
              <a:rPr lang="pt-PT" sz="1200" b="0" i="0" u="none" strike="noStrike" cap="none" dirty="0">
                <a:solidFill>
                  <a:schemeClr val="dk1"/>
                </a:solidFill>
                <a:latin typeface="Times New Roman"/>
                <a:ea typeface="Times New Roman"/>
                <a:cs typeface="Times New Roman"/>
                <a:sym typeface="Times New Roman"/>
              </a:rPr>
              <a:t> a self-</a:t>
            </a:r>
            <a:r>
              <a:rPr lang="pt-PT" sz="1200" b="0" i="0" u="none" strike="noStrike" cap="none" dirty="0" err="1">
                <a:solidFill>
                  <a:schemeClr val="dk1"/>
                </a:solidFill>
                <a:latin typeface="Times New Roman"/>
                <a:ea typeface="Times New Roman"/>
                <a:cs typeface="Times New Roman"/>
                <a:sym typeface="Times New Roman"/>
              </a:rPr>
              <a:t>fulfilling</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prophecy</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If</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our</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choice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is</a:t>
            </a:r>
            <a:r>
              <a:rPr lang="pt-PT" sz="1200" b="0" i="0" u="none" strike="noStrike" cap="none" dirty="0">
                <a:solidFill>
                  <a:schemeClr val="dk1"/>
                </a:solidFill>
                <a:latin typeface="Times New Roman"/>
                <a:ea typeface="Times New Roman"/>
                <a:cs typeface="Times New Roman"/>
                <a:sym typeface="Times New Roman"/>
              </a:rPr>
              <a:t> ‘NNL </a:t>
            </a:r>
            <a:r>
              <a:rPr lang="pt-PT" sz="1200" b="0" i="0" u="none" strike="noStrike" cap="none" dirty="0" err="1">
                <a:solidFill>
                  <a:schemeClr val="dk1"/>
                </a:solidFill>
                <a:latin typeface="Times New Roman"/>
                <a:ea typeface="Times New Roman"/>
                <a:cs typeface="Times New Roman"/>
                <a:sym typeface="Times New Roman"/>
              </a:rPr>
              <a:t>compared</a:t>
            </a:r>
            <a:r>
              <a:rPr lang="pt-PT" sz="1200" b="0" i="0" u="none" strike="noStrike" cap="none" dirty="0">
                <a:solidFill>
                  <a:schemeClr val="dk1"/>
                </a:solidFill>
                <a:latin typeface="Times New Roman"/>
                <a:ea typeface="Times New Roman"/>
                <a:cs typeface="Times New Roman"/>
                <a:sym typeface="Times New Roman"/>
              </a:rPr>
              <a:t> to </a:t>
            </a:r>
            <a:r>
              <a:rPr lang="pt-PT" sz="1200" b="0" i="0" u="none" strike="noStrike" cap="none" dirty="0" err="1">
                <a:solidFill>
                  <a:schemeClr val="dk1"/>
                </a:solidFill>
                <a:latin typeface="Times New Roman"/>
                <a:ea typeface="Times New Roman"/>
                <a:cs typeface="Times New Roman"/>
                <a:sym typeface="Times New Roman"/>
              </a:rPr>
              <a:t>now</a:t>
            </a:r>
            <a:r>
              <a:rPr lang="pt-PT" sz="1200" b="0" i="0" u="none" strike="noStrike" cap="none" dirty="0">
                <a:solidFill>
                  <a:schemeClr val="dk1"/>
                </a:solidFill>
                <a:latin typeface="Times New Roman"/>
                <a:ea typeface="Times New Roman"/>
                <a:cs typeface="Times New Roman"/>
                <a:sym typeface="Times New Roman"/>
              </a:rPr>
              <a:t>’ – </a:t>
            </a:r>
            <a:r>
              <a:rPr lang="pt-PT" sz="1200" b="0" i="0" u="none" strike="noStrike" cap="none" dirty="0" err="1">
                <a:solidFill>
                  <a:schemeClr val="dk1"/>
                </a:solidFill>
                <a:latin typeface="Times New Roman"/>
                <a:ea typeface="Times New Roman"/>
                <a:cs typeface="Times New Roman"/>
                <a:sym typeface="Times New Roman"/>
              </a:rPr>
              <a:t>which</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is</a:t>
            </a:r>
            <a:r>
              <a:rPr lang="pt-PT" sz="1200" b="0" i="0" u="none" strike="noStrike" cap="none" dirty="0">
                <a:solidFill>
                  <a:schemeClr val="dk1"/>
                </a:solidFill>
                <a:latin typeface="Times New Roman"/>
                <a:ea typeface="Times New Roman"/>
                <a:cs typeface="Times New Roman"/>
                <a:sym typeface="Times New Roman"/>
              </a:rPr>
              <a:t> a </a:t>
            </a:r>
            <a:r>
              <a:rPr lang="pt-PT" sz="1200" b="0" i="0" u="none" strike="noStrike" cap="none" dirty="0" err="1">
                <a:solidFill>
                  <a:schemeClr val="dk1"/>
                </a:solidFill>
                <a:latin typeface="Times New Roman"/>
                <a:ea typeface="Times New Roman"/>
                <a:cs typeface="Times New Roman"/>
                <a:sym typeface="Times New Roman"/>
              </a:rPr>
              <a:t>static</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baseline</a:t>
            </a:r>
            <a:r>
              <a:rPr lang="pt-PT" sz="1200" b="0" i="0" u="none" strike="noStrike" cap="none" dirty="0">
                <a:solidFill>
                  <a:schemeClr val="dk1"/>
                </a:solidFill>
                <a:latin typeface="Times New Roman"/>
                <a:ea typeface="Times New Roman"/>
                <a:cs typeface="Times New Roman"/>
                <a:sym typeface="Times New Roman"/>
              </a:rPr>
              <a:t> - </a:t>
            </a:r>
            <a:r>
              <a:rPr lang="pt-PT" sz="1200" b="0" i="0" u="none" strike="noStrike" cap="none" dirty="0" err="1">
                <a:solidFill>
                  <a:schemeClr val="dk1"/>
                </a:solidFill>
                <a:latin typeface="Times New Roman"/>
                <a:ea typeface="Times New Roman"/>
                <a:cs typeface="Times New Roman"/>
                <a:sym typeface="Times New Roman"/>
              </a:rPr>
              <a:t>we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intend</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that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biodiversity</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stays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its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current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level</a:t>
            </a:r>
            <a:r>
              <a:rPr lang="pt-PT" sz="1200" b="0" i="0" u="none" strike="noStrike" cap="none" dirty="0">
                <a:solidFill>
                  <a:schemeClr val="dk1"/>
                </a:solidFill>
                <a:latin typeface="Times New Roman"/>
                <a:ea typeface="Times New Roman"/>
                <a:cs typeface="Times New Roman"/>
                <a:sym typeface="Times New Roman"/>
              </a:rPr>
              <a:t> – e.g. </a:t>
            </a:r>
            <a:r>
              <a:rPr lang="pt-PT" sz="1200" b="0" i="0" u="none" strike="noStrike" cap="none" dirty="0" err="1">
                <a:solidFill>
                  <a:schemeClr val="dk1"/>
                </a:solidFill>
                <a:latin typeface="Times New Roman"/>
                <a:ea typeface="Times New Roman"/>
                <a:cs typeface="Times New Roman"/>
                <a:sym typeface="Times New Roman"/>
              </a:rPr>
              <a:t>across</a:t>
            </a:r>
            <a:r>
              <a:rPr lang="pt-PT" sz="1200" b="0" i="0" u="none" strike="noStrike" cap="none" dirty="0">
                <a:solidFill>
                  <a:schemeClr val="dk1"/>
                </a:solidFill>
                <a:latin typeface="Times New Roman"/>
                <a:ea typeface="Times New Roman"/>
                <a:cs typeface="Times New Roman"/>
                <a:sym typeface="Times New Roman"/>
              </a:rPr>
              <a:t> a </a:t>
            </a:r>
            <a:r>
              <a:rPr lang="pt-PT" sz="1200" b="0" i="0" u="none" strike="noStrike" cap="none" dirty="0" err="1">
                <a:solidFill>
                  <a:schemeClr val="dk1"/>
                </a:solidFill>
                <a:latin typeface="Times New Roman"/>
                <a:ea typeface="Times New Roman"/>
                <a:cs typeface="Times New Roman"/>
                <a:sym typeface="Times New Roman"/>
              </a:rPr>
              <a:t>region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graph</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on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right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hand</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side</a:t>
            </a:r>
            <a:r>
              <a:rPr lang="pt-PT" sz="1200" b="0" i="0" u="none" strike="noStrike" cap="none" dirty="0">
                <a:solidFill>
                  <a:schemeClr val="dk1"/>
                </a:solidFill>
                <a:latin typeface="Times New Roman"/>
                <a:ea typeface="Times New Roman"/>
                <a:cs typeface="Times New Roman"/>
                <a:sym typeface="Times New Roman"/>
              </a:rPr>
              <a:t> shows </a:t>
            </a:r>
            <a:r>
              <a:rPr lang="pt-PT" sz="1200" b="0" i="0" u="none" strike="noStrike" cap="none" dirty="0" err="1">
                <a:solidFill>
                  <a:schemeClr val="dk1"/>
                </a:solidFill>
                <a:latin typeface="Times New Roman"/>
                <a:ea typeface="Times New Roman"/>
                <a:cs typeface="Times New Roman"/>
                <a:sym typeface="Times New Roman"/>
              </a:rPr>
              <a:t>this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If</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instead</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choose</a:t>
            </a:r>
            <a:r>
              <a:rPr lang="pt-PT" sz="1200" b="0" i="0" u="none" strike="noStrike" cap="none" dirty="0">
                <a:solidFill>
                  <a:schemeClr val="dk1"/>
                </a:solidFill>
                <a:latin typeface="Times New Roman"/>
                <a:ea typeface="Times New Roman"/>
                <a:cs typeface="Times New Roman"/>
                <a:sym typeface="Times New Roman"/>
              </a:rPr>
              <a:t> as </a:t>
            </a:r>
            <a:r>
              <a:rPr lang="pt-PT" sz="1200" b="0" i="0" u="none" strike="noStrike" cap="none" dirty="0" err="1">
                <a:solidFill>
                  <a:schemeClr val="dk1"/>
                </a:solidFill>
                <a:latin typeface="Times New Roman"/>
                <a:ea typeface="Times New Roman"/>
                <a:cs typeface="Times New Roman"/>
                <a:sym typeface="Times New Roman"/>
              </a:rPr>
              <a:t>our</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counterfactual</a:t>
            </a:r>
            <a:r>
              <a:rPr lang="pt-PT" sz="1200" b="0" i="0" u="none" strike="noStrike" cap="none" dirty="0">
                <a:solidFill>
                  <a:schemeClr val="dk1"/>
                </a:solidFill>
                <a:latin typeface="Times New Roman"/>
                <a:ea typeface="Times New Roman"/>
                <a:cs typeface="Times New Roman"/>
                <a:sym typeface="Times New Roman"/>
              </a:rPr>
              <a:t> a rate </a:t>
            </a:r>
            <a:r>
              <a:rPr lang="pt-PT" sz="1200" b="0" i="0" u="none" strike="noStrike" cap="none" dirty="0" err="1">
                <a:solidFill>
                  <a:schemeClr val="dk1"/>
                </a:solidFill>
                <a:latin typeface="Times New Roman"/>
                <a:ea typeface="Times New Roman"/>
                <a:cs typeface="Times New Roman"/>
                <a:sym typeface="Times New Roman"/>
              </a:rPr>
              <a:t>of</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biodiversity</a:t>
            </a:r>
            <a:r>
              <a:rPr lang="pt-PT" sz="1200" b="0" i="0" u="none" strike="noStrike" cap="none" dirty="0">
                <a:solidFill>
                  <a:schemeClr val="dk1"/>
                </a:solidFill>
                <a:latin typeface="Times New Roman"/>
                <a:ea typeface="Times New Roman"/>
                <a:cs typeface="Times New Roman"/>
                <a:sym typeface="Times New Roman"/>
              </a:rPr>
              <a:t> decline, </a:t>
            </a:r>
            <a:r>
              <a:rPr lang="pt-PT" sz="1200" b="0" i="0" u="none" strike="noStrike" cap="none" dirty="0" err="1">
                <a:solidFill>
                  <a:schemeClr val="dk1"/>
                </a:solidFill>
                <a:latin typeface="Times New Roman"/>
                <a:ea typeface="Times New Roman"/>
                <a:cs typeface="Times New Roman"/>
                <a:sym typeface="Times New Roman"/>
              </a:rPr>
              <a:t>then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losses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and</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gains</a:t>
            </a:r>
            <a:r>
              <a:rPr lang="pt-PT" sz="1200" b="0" i="0" u="none" strike="noStrike" cap="none" dirty="0">
                <a:solidFill>
                  <a:schemeClr val="dk1"/>
                </a:solidFill>
                <a:latin typeface="Times New Roman"/>
                <a:ea typeface="Times New Roman"/>
                <a:cs typeface="Times New Roman"/>
                <a:sym typeface="Times New Roman"/>
              </a:rPr>
              <a:t> are </a:t>
            </a:r>
            <a:r>
              <a:rPr lang="pt-PT" sz="1200" b="0" i="0" u="none" strike="noStrike" cap="none" dirty="0" err="1">
                <a:solidFill>
                  <a:schemeClr val="dk1"/>
                </a:solidFill>
                <a:latin typeface="Times New Roman"/>
                <a:ea typeface="Times New Roman"/>
                <a:cs typeface="Times New Roman"/>
                <a:sym typeface="Times New Roman"/>
              </a:rPr>
              <a:t>calculated</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with</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reference</a:t>
            </a:r>
            <a:r>
              <a:rPr lang="pt-PT" sz="1200" b="0" i="0" u="none" strike="noStrike" cap="none" dirty="0">
                <a:solidFill>
                  <a:schemeClr val="dk1"/>
                </a:solidFill>
                <a:latin typeface="Times New Roman"/>
                <a:ea typeface="Times New Roman"/>
                <a:cs typeface="Times New Roman"/>
                <a:sym typeface="Times New Roman"/>
              </a:rPr>
              <a:t> to </a:t>
            </a:r>
            <a:r>
              <a:rPr lang="pt-PT" sz="1200" b="0" i="0" u="none" strike="noStrike" cap="none" dirty="0" err="1">
                <a:solidFill>
                  <a:schemeClr val="dk1"/>
                </a:solidFill>
                <a:latin typeface="Times New Roman"/>
                <a:ea typeface="Times New Roman"/>
                <a:cs typeface="Times New Roman"/>
                <a:sym typeface="Times New Roman"/>
              </a:rPr>
              <a:t>this</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and</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we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maintain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this</a:t>
            </a:r>
            <a:r>
              <a:rPr lang="pt-PT" sz="1200" b="0" i="0" u="none" strike="noStrike" cap="none" dirty="0">
                <a:solidFill>
                  <a:schemeClr val="dk1"/>
                </a:solidFill>
                <a:latin typeface="Times New Roman"/>
                <a:ea typeface="Times New Roman"/>
                <a:cs typeface="Times New Roman"/>
                <a:sym typeface="Times New Roman"/>
              </a:rPr>
              <a:t> rate </a:t>
            </a:r>
            <a:r>
              <a:rPr lang="pt-PT" sz="1200" b="0" i="0" u="none" strike="noStrike" cap="none" dirty="0" err="1">
                <a:solidFill>
                  <a:schemeClr val="dk1"/>
                </a:solidFill>
                <a:latin typeface="Times New Roman"/>
                <a:ea typeface="Times New Roman"/>
                <a:cs typeface="Times New Roman"/>
                <a:sym typeface="Times New Roman"/>
              </a:rPr>
              <a:t>of</a:t>
            </a:r>
            <a:r>
              <a:rPr lang="pt-PT" sz="1200" b="0" i="0" u="none" strike="noStrike" cap="none" dirty="0">
                <a:solidFill>
                  <a:schemeClr val="dk1"/>
                </a:solidFill>
                <a:latin typeface="Times New Roman"/>
                <a:ea typeface="Times New Roman"/>
                <a:cs typeface="Times New Roman"/>
                <a:sym typeface="Times New Roman"/>
              </a:rPr>
              <a:t> decline (</a:t>
            </a:r>
            <a:r>
              <a:rPr lang="pt-PT" sz="1200" b="0" i="0" u="none" strike="noStrike" cap="none" dirty="0" err="1">
                <a:solidFill>
                  <a:schemeClr val="dk1"/>
                </a:solidFill>
                <a:latin typeface="Times New Roman"/>
                <a:ea typeface="Times New Roman"/>
                <a:cs typeface="Times New Roman"/>
                <a:sym typeface="Times New Roman"/>
              </a:rPr>
              <a:t>shown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on</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the</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left</a:t>
            </a:r>
            <a:r>
              <a:rPr lang="pt-PT" sz="1200" b="0" i="0" u="none" strike="noStrike" cap="none" dirty="0">
                <a:solidFill>
                  <a:schemeClr val="dk1"/>
                </a:solidFill>
                <a:latin typeface="Times New Roman"/>
                <a:ea typeface="Times New Roman"/>
                <a:cs typeface="Times New Roman"/>
                <a:sym typeface="Times New Roman"/>
              </a:rPr>
              <a:t> </a:t>
            </a:r>
            <a:r>
              <a:rPr lang="pt-PT" sz="1200" b="0" i="0" u="none" strike="noStrike" cap="none" dirty="0" err="1">
                <a:solidFill>
                  <a:schemeClr val="dk1"/>
                </a:solidFill>
                <a:latin typeface="Times New Roman"/>
                <a:ea typeface="Times New Roman"/>
                <a:cs typeface="Times New Roman"/>
                <a:sym typeface="Times New Roman"/>
              </a:rPr>
              <a:t>graph</a:t>
            </a:r>
            <a:r>
              <a:rPr lang="pt-PT" sz="1200" b="0" i="0" u="none" strike="noStrike" cap="none" dirty="0">
                <a:solidFill>
                  <a:schemeClr val="dk1"/>
                </a:solidFill>
                <a:latin typeface="Times New Roman"/>
                <a:ea typeface="Times New Roman"/>
                <a:cs typeface="Times New Roman"/>
                <a:sym typeface="Times New Roman"/>
              </a:rPr>
              <a:t>).   </a:t>
            </a:r>
            <a:endParaRPr dirty="0"/>
          </a:p>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263" name="Shape 1263"/>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pt-PT" sz="1300">
                <a:solidFill>
                  <a:schemeClr val="dk1"/>
                </a:solidFill>
                <a:latin typeface="Calibri"/>
                <a:ea typeface="Calibri"/>
                <a:cs typeface="Calibri"/>
                <a:sym typeface="Calibri"/>
              </a:rPr>
              <a:t>22</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7236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Shape 126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2" name="Shape 1262"/>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263" name="Shape 1263"/>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pt-PT" sz="1300">
                <a:solidFill>
                  <a:schemeClr val="dk1"/>
                </a:solidFill>
                <a:latin typeface="Calibri"/>
                <a:ea typeface="Calibri"/>
                <a:cs typeface="Calibri"/>
                <a:sym typeface="Calibri"/>
              </a:rPr>
              <a:t>23</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449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24</a:t>
            </a:fld>
            <a:endParaRPr lang="en-GB"/>
          </a:p>
        </p:txBody>
      </p:sp>
    </p:spTree>
    <p:extLst>
      <p:ext uri="{BB962C8B-B14F-4D97-AF65-F5344CB8AC3E}">
        <p14:creationId xmlns:p14="http://schemas.microsoft.com/office/powerpoint/2010/main" val="146367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Shape 1238"/>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l" rtl="0">
              <a:spcBef>
                <a:spcPts val="0"/>
              </a:spcBef>
              <a:spcAft>
                <a:spcPts val="0"/>
              </a:spcAft>
              <a:buNone/>
            </a:pPr>
            <a:fld id="{00000000-1234-1234-1234-123412341234}" type="slidenum">
              <a:rPr lang="pt-PT" sz="1200" b="0">
                <a:solidFill>
                  <a:srgbClr val="000000"/>
                </a:solidFill>
                <a:latin typeface="Times New Roman"/>
                <a:ea typeface="Times New Roman"/>
                <a:cs typeface="Times New Roman"/>
                <a:sym typeface="Times New Roman"/>
              </a:rPr>
              <a:t>25</a:t>
            </a:fld>
            <a:endParaRPr sz="1200" b="0">
              <a:solidFill>
                <a:srgbClr val="000000"/>
              </a:solidFill>
              <a:latin typeface="Times New Roman"/>
              <a:ea typeface="Times New Roman"/>
              <a:cs typeface="Times New Roman"/>
              <a:sym typeface="Times New Roman"/>
            </a:endParaRPr>
          </a:p>
        </p:txBody>
      </p:sp>
      <p:sp>
        <p:nvSpPr>
          <p:cNvPr id="1239" name="Shape 123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40" name="Shape 1240"/>
          <p:cNvSpPr txBox="1">
            <a:spLocks noGrp="1"/>
          </p:cNvSpPr>
          <p:nvPr>
            <p:ph type="body" idx="1"/>
          </p:nvPr>
        </p:nvSpPr>
        <p:spPr>
          <a:xfrm>
            <a:off x="975360" y="4559589"/>
            <a:ext cx="5364480" cy="4320211"/>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pt-PT" sz="1200" b="0" i="0" u="none" strike="noStrike" cap="none" dirty="0">
                <a:solidFill>
                  <a:schemeClr val="dk1"/>
                </a:solidFill>
                <a:latin typeface="Times New Roman"/>
                <a:ea typeface="Times New Roman"/>
                <a:cs typeface="Times New Roman"/>
                <a:sym typeface="Times New Roman"/>
              </a:rPr>
              <a:t>A very important thing to remember, when we talk about achieving real conservation outcomes, is that we need to measure the benefits of our actions. We want to make sure that we are making a difference – that our actions had led or will lead to an improvement relative to what would otherwise happen. This tends to involve predictions and scenarios. We need to compare the outcomes that we expect to occur </a:t>
            </a:r>
            <a:r>
              <a:rPr lang="pt-PT" sz="1200" b="1" i="0" u="none" strike="noStrike" cap="none" dirty="0">
                <a:solidFill>
                  <a:schemeClr val="dk1"/>
                </a:solidFill>
                <a:latin typeface="Times New Roman"/>
                <a:ea typeface="Times New Roman"/>
                <a:cs typeface="Times New Roman"/>
                <a:sym typeface="Times New Roman"/>
              </a:rPr>
              <a:t>with</a:t>
            </a:r>
            <a:r>
              <a:rPr lang="pt-PT" sz="1200" b="0" i="0" u="none" strike="noStrike" cap="none" dirty="0">
                <a:solidFill>
                  <a:schemeClr val="dk1"/>
                </a:solidFill>
                <a:latin typeface="Times New Roman"/>
                <a:ea typeface="Times New Roman"/>
                <a:cs typeface="Times New Roman"/>
                <a:sym typeface="Times New Roman"/>
              </a:rPr>
              <a:t> our conservation actions to the outcomes we would expect </a:t>
            </a:r>
            <a:r>
              <a:rPr lang="pt-PT" sz="1200" b="1" i="0" u="none" strike="noStrike" cap="none" dirty="0">
                <a:solidFill>
                  <a:schemeClr val="dk1"/>
                </a:solidFill>
                <a:latin typeface="Times New Roman"/>
                <a:ea typeface="Times New Roman"/>
                <a:cs typeface="Times New Roman"/>
                <a:sym typeface="Times New Roman"/>
              </a:rPr>
              <a:t>without</a:t>
            </a:r>
            <a:r>
              <a:rPr lang="pt-PT" sz="1200" b="0" i="0" u="none" strike="noStrike" cap="none" dirty="0">
                <a:solidFill>
                  <a:schemeClr val="dk1"/>
                </a:solidFill>
                <a:latin typeface="Times New Roman"/>
                <a:ea typeface="Times New Roman"/>
                <a:cs typeface="Times New Roman"/>
                <a:sym typeface="Times New Roman"/>
              </a:rPr>
              <a:t> the conservation action. As this simplified graph shows, the benefit for biodiversity is the difference between these two scenarios - the ‘with action’ and ‘without action’ (or counterfactual) scenario. </a:t>
            </a:r>
            <a:endParaRPr dirty="0"/>
          </a:p>
          <a:p>
            <a:pPr marL="0" marR="0" lvl="0" indent="0" algn="l" rtl="0">
              <a:spcBef>
                <a:spcPts val="0"/>
              </a:spcBef>
              <a:spcAft>
                <a:spcPts val="0"/>
              </a:spcAft>
              <a:buNone/>
            </a:pPr>
            <a:r>
              <a:rPr lang="pt-PT" sz="1200" b="0" i="0" u="none" strike="noStrike" cap="none" dirty="0">
                <a:solidFill>
                  <a:schemeClr val="dk1"/>
                </a:solidFill>
                <a:latin typeface="Times New Roman"/>
                <a:ea typeface="Times New Roman"/>
                <a:cs typeface="Times New Roman"/>
                <a:sym typeface="Times New Roman"/>
              </a:rPr>
              <a:t>  </a:t>
            </a:r>
            <a:endParaRPr sz="12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5904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500" eaLnBrk="0" hangingPunct="0">
              <a:defRPr sz="3000" b="1">
                <a:solidFill>
                  <a:srgbClr val="000000"/>
                </a:solidFill>
                <a:latin typeface="Arial" charset="0"/>
                <a:ea typeface="ＭＳ Ｐゴシック" charset="0"/>
                <a:cs typeface="ＭＳ Ｐゴシック" charset="0"/>
              </a:defRPr>
            </a:lvl1pPr>
            <a:lvl2pPr marL="776796" indent="-298767" defTabSz="929500" eaLnBrk="0" hangingPunct="0">
              <a:defRPr sz="3000" b="1">
                <a:solidFill>
                  <a:srgbClr val="000000"/>
                </a:solidFill>
                <a:latin typeface="Arial" charset="0"/>
                <a:ea typeface="ＭＳ Ｐゴシック" charset="0"/>
              </a:defRPr>
            </a:lvl2pPr>
            <a:lvl3pPr marL="1195072" indent="-239013" defTabSz="929500" eaLnBrk="0" hangingPunct="0">
              <a:defRPr sz="3000" b="1">
                <a:solidFill>
                  <a:srgbClr val="000000"/>
                </a:solidFill>
                <a:latin typeface="Arial" charset="0"/>
                <a:ea typeface="ＭＳ Ｐゴシック" charset="0"/>
              </a:defRPr>
            </a:lvl3pPr>
            <a:lvl4pPr marL="1673100" indent="-239013" defTabSz="929500" eaLnBrk="0" hangingPunct="0">
              <a:defRPr sz="3000" b="1">
                <a:solidFill>
                  <a:srgbClr val="000000"/>
                </a:solidFill>
                <a:latin typeface="Arial" charset="0"/>
                <a:ea typeface="ＭＳ Ｐゴシック" charset="0"/>
              </a:defRPr>
            </a:lvl4pPr>
            <a:lvl5pPr marL="2151129" indent="-239013" defTabSz="929500" eaLnBrk="0" hangingPunct="0">
              <a:defRPr sz="3000" b="1">
                <a:solidFill>
                  <a:srgbClr val="000000"/>
                </a:solidFill>
                <a:latin typeface="Arial" charset="0"/>
                <a:ea typeface="ＭＳ Ｐゴシック" charset="0"/>
              </a:defRPr>
            </a:lvl5pPr>
            <a:lvl6pPr marL="2629157" indent="-239013" defTabSz="929500" eaLnBrk="0" fontAlgn="base" hangingPunct="0">
              <a:spcBef>
                <a:spcPct val="0"/>
              </a:spcBef>
              <a:spcAft>
                <a:spcPct val="0"/>
              </a:spcAft>
              <a:defRPr sz="3000" b="1">
                <a:solidFill>
                  <a:srgbClr val="000000"/>
                </a:solidFill>
                <a:latin typeface="Arial" charset="0"/>
                <a:ea typeface="ＭＳ Ｐゴシック" charset="0"/>
              </a:defRPr>
            </a:lvl6pPr>
            <a:lvl7pPr marL="3107185" indent="-239013" defTabSz="929500" eaLnBrk="0" fontAlgn="base" hangingPunct="0">
              <a:spcBef>
                <a:spcPct val="0"/>
              </a:spcBef>
              <a:spcAft>
                <a:spcPct val="0"/>
              </a:spcAft>
              <a:defRPr sz="3000" b="1">
                <a:solidFill>
                  <a:srgbClr val="000000"/>
                </a:solidFill>
                <a:latin typeface="Arial" charset="0"/>
                <a:ea typeface="ＭＳ Ｐゴシック" charset="0"/>
              </a:defRPr>
            </a:lvl7pPr>
            <a:lvl8pPr marL="3585215" indent="-239013" defTabSz="929500" eaLnBrk="0" fontAlgn="base" hangingPunct="0">
              <a:spcBef>
                <a:spcPct val="0"/>
              </a:spcBef>
              <a:spcAft>
                <a:spcPct val="0"/>
              </a:spcAft>
              <a:defRPr sz="3000" b="1">
                <a:solidFill>
                  <a:srgbClr val="000000"/>
                </a:solidFill>
                <a:latin typeface="Arial" charset="0"/>
                <a:ea typeface="ＭＳ Ｐゴシック" charset="0"/>
              </a:defRPr>
            </a:lvl8pPr>
            <a:lvl9pPr marL="4063242" indent="-239013" defTabSz="929500" eaLnBrk="0" fontAlgn="base" hangingPunct="0">
              <a:spcBef>
                <a:spcPct val="0"/>
              </a:spcBef>
              <a:spcAft>
                <a:spcPct val="0"/>
              </a:spcAft>
              <a:defRPr sz="3000" b="1">
                <a:solidFill>
                  <a:srgbClr val="000000"/>
                </a:solidFill>
                <a:latin typeface="Arial" charset="0"/>
                <a:ea typeface="ＭＳ Ｐゴシック" charset="0"/>
              </a:defRPr>
            </a:lvl9pPr>
          </a:lstStyle>
          <a:p>
            <a:pPr algn="l"/>
            <a:fld id="{A0D655D7-A955-B444-8CEC-8BB571AEB785}" type="slidenum">
              <a:rPr sz="1200" b="0">
                <a:solidFill>
                  <a:prstClr val="black"/>
                </a:solidFill>
                <a:latin typeface="Times New Roman" charset="0"/>
              </a:rPr>
              <a:pPr algn="l"/>
              <a:t>26</a:t>
            </a:fld>
            <a:endParaRPr lang="pt-PT" sz="1200" b="0" dirty="0">
              <a:solidFill>
                <a:prstClr val="black"/>
              </a:solidFill>
              <a:latin typeface="Times New Roman"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75360" y="4559589"/>
            <a:ext cx="5364480" cy="43202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pt-PT" dirty="0">
                <a:latin typeface="Times New Roman" charset="0"/>
                <a:ea typeface="MS PGothic" charset="0"/>
                <a:cs typeface="MS PGothic" charset="0"/>
              </a:rPr>
              <a:t>A very important thing to remember,</a:t>
            </a:r>
            <a:r>
              <a:rPr lang="pt-PT" baseline="0" dirty="0">
                <a:latin typeface="Times New Roman" charset="0"/>
                <a:ea typeface="MS PGothic" charset="0"/>
                <a:cs typeface="MS PGothic" charset="0"/>
              </a:rPr>
              <a:t> when we talk about achievign real conservation outcomes, is that we need to measure the benefits of our actions. We want to make sure that we are making a difference – that our actions had led or will lead to an improvement relative to what would otherwise happen. This tends to involve predictions and scenarios. We need to compare the outcomes that we expect to occur </a:t>
            </a:r>
            <a:r>
              <a:rPr lang="pt-PT" b="1" baseline="0" dirty="0">
                <a:latin typeface="Times New Roman" charset="0"/>
                <a:ea typeface="MS PGothic" charset="0"/>
                <a:cs typeface="MS PGothic" charset="0"/>
              </a:rPr>
              <a:t>with</a:t>
            </a:r>
            <a:r>
              <a:rPr lang="pt-PT" baseline="0" dirty="0">
                <a:latin typeface="Times New Roman" charset="0"/>
                <a:ea typeface="MS PGothic" charset="0"/>
                <a:cs typeface="MS PGothic" charset="0"/>
              </a:rPr>
              <a:t> our conservation actions to the outcomes we would expect </a:t>
            </a:r>
            <a:r>
              <a:rPr lang="pt-PT" b="1" baseline="0" dirty="0">
                <a:latin typeface="Times New Roman" charset="0"/>
                <a:ea typeface="MS PGothic" charset="0"/>
                <a:cs typeface="MS PGothic" charset="0"/>
              </a:rPr>
              <a:t>without</a:t>
            </a:r>
            <a:r>
              <a:rPr lang="pt-PT" baseline="0" dirty="0">
                <a:latin typeface="Times New Roman" charset="0"/>
                <a:ea typeface="MS PGothic" charset="0"/>
                <a:cs typeface="MS PGothic" charset="0"/>
              </a:rPr>
              <a:t> the conservation action. As this simplified graph shows, the benefit for biodiversity is the difference between these two scenarios - the ‘with action’ and ‘without action’ (or counterfactual) scenario. </a:t>
            </a:r>
          </a:p>
          <a:p>
            <a:r>
              <a:rPr lang="pt-PT" baseline="0" dirty="0">
                <a:latin typeface="Times New Roman" charset="0"/>
                <a:ea typeface="MS PGothic" charset="0"/>
                <a:cs typeface="MS PGothic" charset="0"/>
              </a:rPr>
              <a:t>  </a:t>
            </a:r>
            <a:endParaRPr lang="pt-PT" dirty="0">
              <a:latin typeface="Times New Roman" charset="0"/>
              <a:ea typeface="MS PGothic" charset="0"/>
              <a:cs typeface="MS PGothic" charset="0"/>
            </a:endParaRPr>
          </a:p>
        </p:txBody>
      </p:sp>
    </p:spTree>
    <p:extLst>
      <p:ext uri="{BB962C8B-B14F-4D97-AF65-F5344CB8AC3E}">
        <p14:creationId xmlns:p14="http://schemas.microsoft.com/office/powerpoint/2010/main" val="1402704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27</a:t>
            </a:fld>
            <a:endParaRPr lang="en-GB"/>
          </a:p>
        </p:txBody>
      </p:sp>
    </p:spTree>
    <p:extLst>
      <p:ext uri="{BB962C8B-B14F-4D97-AF65-F5344CB8AC3E}">
        <p14:creationId xmlns:p14="http://schemas.microsoft.com/office/powerpoint/2010/main" val="2931606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28</a:t>
            </a:fld>
            <a:endParaRPr lang="en-GB"/>
          </a:p>
        </p:txBody>
      </p:sp>
    </p:spTree>
    <p:extLst>
      <p:ext uri="{BB962C8B-B14F-4D97-AF65-F5344CB8AC3E}">
        <p14:creationId xmlns:p14="http://schemas.microsoft.com/office/powerpoint/2010/main" val="3076730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29</a:t>
            </a:fld>
            <a:endParaRPr lang="en-GB"/>
          </a:p>
        </p:txBody>
      </p:sp>
    </p:spTree>
    <p:extLst>
      <p:ext uri="{BB962C8B-B14F-4D97-AF65-F5344CB8AC3E}">
        <p14:creationId xmlns:p14="http://schemas.microsoft.com/office/powerpoint/2010/main" val="178220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a:t>
            </a:fld>
            <a:endParaRPr lang="en-GB"/>
          </a:p>
        </p:txBody>
      </p:sp>
    </p:spTree>
    <p:extLst>
      <p:ext uri="{BB962C8B-B14F-4D97-AF65-F5344CB8AC3E}">
        <p14:creationId xmlns:p14="http://schemas.microsoft.com/office/powerpoint/2010/main" val="3187504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30</a:t>
            </a:fld>
            <a:endParaRPr lang="en-GB"/>
          </a:p>
        </p:txBody>
      </p:sp>
    </p:spTree>
    <p:extLst>
      <p:ext uri="{BB962C8B-B14F-4D97-AF65-F5344CB8AC3E}">
        <p14:creationId xmlns:p14="http://schemas.microsoft.com/office/powerpoint/2010/main" val="2228728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19DDC4-4ADB-5742-ADCA-940C1F63DD53}" type="slidenum">
              <a:rPr lang="fr-FR" smtClean="0"/>
              <a:t>31</a:t>
            </a:fld>
            <a:endParaRPr lang="fr-FR"/>
          </a:p>
        </p:txBody>
      </p:sp>
    </p:spTree>
    <p:extLst>
      <p:ext uri="{BB962C8B-B14F-4D97-AF65-F5344CB8AC3E}">
        <p14:creationId xmlns:p14="http://schemas.microsoft.com/office/powerpoint/2010/main" val="1160449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32</a:t>
            </a:fld>
            <a:endParaRPr lang="en-GB"/>
          </a:p>
        </p:txBody>
      </p:sp>
    </p:spTree>
    <p:extLst>
      <p:ext uri="{BB962C8B-B14F-4D97-AF65-F5344CB8AC3E}">
        <p14:creationId xmlns:p14="http://schemas.microsoft.com/office/powerpoint/2010/main" val="3527209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33</a:t>
            </a:fld>
            <a:endParaRPr lang="en-GB"/>
          </a:p>
        </p:txBody>
      </p:sp>
    </p:spTree>
    <p:extLst>
      <p:ext uri="{BB962C8B-B14F-4D97-AF65-F5344CB8AC3E}">
        <p14:creationId xmlns:p14="http://schemas.microsoft.com/office/powerpoint/2010/main" val="1406021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34</a:t>
            </a:fld>
            <a:endParaRPr lang="en-GB"/>
          </a:p>
        </p:txBody>
      </p:sp>
    </p:spTree>
    <p:extLst>
      <p:ext uri="{BB962C8B-B14F-4D97-AF65-F5344CB8AC3E}">
        <p14:creationId xmlns:p14="http://schemas.microsoft.com/office/powerpoint/2010/main" val="3153531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35</a:t>
            </a:fld>
            <a:endParaRPr lang="en-GB"/>
          </a:p>
        </p:txBody>
      </p:sp>
    </p:spTree>
    <p:extLst>
      <p:ext uri="{BB962C8B-B14F-4D97-AF65-F5344CB8AC3E}">
        <p14:creationId xmlns:p14="http://schemas.microsoft.com/office/powerpoint/2010/main" val="851970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36</a:t>
            </a:fld>
            <a:endParaRPr lang="en-GB"/>
          </a:p>
        </p:txBody>
      </p:sp>
    </p:spTree>
    <p:extLst>
      <p:ext uri="{BB962C8B-B14F-4D97-AF65-F5344CB8AC3E}">
        <p14:creationId xmlns:p14="http://schemas.microsoft.com/office/powerpoint/2010/main" val="547016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37</a:t>
            </a:fld>
            <a:endParaRPr lang="en-GB"/>
          </a:p>
        </p:txBody>
      </p:sp>
    </p:spTree>
    <p:extLst>
      <p:ext uri="{BB962C8B-B14F-4D97-AF65-F5344CB8AC3E}">
        <p14:creationId xmlns:p14="http://schemas.microsoft.com/office/powerpoint/2010/main" val="2486880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38</a:t>
            </a:fld>
            <a:endParaRPr lang="en-GB"/>
          </a:p>
        </p:txBody>
      </p:sp>
    </p:spTree>
    <p:extLst>
      <p:ext uri="{BB962C8B-B14F-4D97-AF65-F5344CB8AC3E}">
        <p14:creationId xmlns:p14="http://schemas.microsoft.com/office/powerpoint/2010/main" val="1569415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39</a:t>
            </a:fld>
            <a:endParaRPr lang="en-GB"/>
          </a:p>
        </p:txBody>
      </p:sp>
    </p:spTree>
    <p:extLst>
      <p:ext uri="{BB962C8B-B14F-4D97-AF65-F5344CB8AC3E}">
        <p14:creationId xmlns:p14="http://schemas.microsoft.com/office/powerpoint/2010/main" val="197724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GB" dirty="0"/>
          </a:p>
        </p:txBody>
      </p:sp>
      <p:sp>
        <p:nvSpPr>
          <p:cNvPr id="4" name="Slide Number Placeholder 3"/>
          <p:cNvSpPr>
            <a:spLocks noGrp="1"/>
          </p:cNvSpPr>
          <p:nvPr>
            <p:ph type="sldNum" sz="quarter" idx="5"/>
          </p:nvPr>
        </p:nvSpPr>
        <p:spPr/>
        <p:txBody>
          <a:bodyPr/>
          <a:lstStyle/>
          <a:p>
            <a:pPr>
              <a:defRPr/>
            </a:pPr>
            <a:fld id="{4DA5C8CC-0FC7-4228-A025-F29CF1BF83A1}"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706754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40</a:t>
            </a:fld>
            <a:endParaRPr lang="en-GB"/>
          </a:p>
        </p:txBody>
      </p:sp>
    </p:spTree>
    <p:extLst>
      <p:ext uri="{BB962C8B-B14F-4D97-AF65-F5344CB8AC3E}">
        <p14:creationId xmlns:p14="http://schemas.microsoft.com/office/powerpoint/2010/main" val="894645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41</a:t>
            </a:fld>
            <a:endParaRPr lang="en-GB"/>
          </a:p>
        </p:txBody>
      </p:sp>
    </p:spTree>
    <p:extLst>
      <p:ext uri="{BB962C8B-B14F-4D97-AF65-F5344CB8AC3E}">
        <p14:creationId xmlns:p14="http://schemas.microsoft.com/office/powerpoint/2010/main" val="3279022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99" eaLnBrk="0" hangingPunct="0">
              <a:defRPr sz="3000" b="1">
                <a:solidFill>
                  <a:srgbClr val="000000"/>
                </a:solidFill>
                <a:latin typeface="Arial" charset="0"/>
                <a:ea typeface="ＭＳ Ｐゴシック" charset="0"/>
                <a:cs typeface="Arial" charset="0"/>
              </a:defRPr>
            </a:lvl1pPr>
            <a:lvl2pPr marL="776812" indent="-298773" defTabSz="926199" eaLnBrk="0" hangingPunct="0">
              <a:defRPr sz="3000" b="1">
                <a:solidFill>
                  <a:srgbClr val="000000"/>
                </a:solidFill>
                <a:latin typeface="Arial" charset="0"/>
                <a:ea typeface="Arial" charset="0"/>
                <a:cs typeface="Arial" charset="0"/>
              </a:defRPr>
            </a:lvl2pPr>
            <a:lvl3pPr marL="1195095" indent="-239019" defTabSz="926199" eaLnBrk="0" hangingPunct="0">
              <a:defRPr sz="3000" b="1">
                <a:solidFill>
                  <a:srgbClr val="000000"/>
                </a:solidFill>
                <a:latin typeface="Arial" charset="0"/>
                <a:ea typeface="Arial" charset="0"/>
                <a:cs typeface="Arial" charset="0"/>
              </a:defRPr>
            </a:lvl3pPr>
            <a:lvl4pPr marL="1673133" indent="-239019" defTabSz="926199" eaLnBrk="0" hangingPunct="0">
              <a:defRPr sz="3000" b="1">
                <a:solidFill>
                  <a:srgbClr val="000000"/>
                </a:solidFill>
                <a:latin typeface="Arial" charset="0"/>
                <a:ea typeface="Arial" charset="0"/>
                <a:cs typeface="Arial" charset="0"/>
              </a:defRPr>
            </a:lvl4pPr>
            <a:lvl5pPr marL="2151171" indent="-239019" defTabSz="926199" eaLnBrk="0" hangingPunct="0">
              <a:defRPr sz="3000" b="1">
                <a:solidFill>
                  <a:srgbClr val="000000"/>
                </a:solidFill>
                <a:latin typeface="Arial" charset="0"/>
                <a:ea typeface="Arial" charset="0"/>
                <a:cs typeface="Arial" charset="0"/>
              </a:defRPr>
            </a:lvl5pPr>
            <a:lvl6pPr marL="2629210" indent="-239019" defTabSz="926199" eaLnBrk="0" fontAlgn="base" hangingPunct="0">
              <a:spcBef>
                <a:spcPct val="0"/>
              </a:spcBef>
              <a:spcAft>
                <a:spcPct val="0"/>
              </a:spcAft>
              <a:defRPr sz="3000" b="1">
                <a:solidFill>
                  <a:srgbClr val="000000"/>
                </a:solidFill>
                <a:latin typeface="Arial" charset="0"/>
                <a:ea typeface="Arial" charset="0"/>
                <a:cs typeface="Arial" charset="0"/>
              </a:defRPr>
            </a:lvl6pPr>
            <a:lvl7pPr marL="3107247" indent="-239019" defTabSz="926199" eaLnBrk="0" fontAlgn="base" hangingPunct="0">
              <a:spcBef>
                <a:spcPct val="0"/>
              </a:spcBef>
              <a:spcAft>
                <a:spcPct val="0"/>
              </a:spcAft>
              <a:defRPr sz="3000" b="1">
                <a:solidFill>
                  <a:srgbClr val="000000"/>
                </a:solidFill>
                <a:latin typeface="Arial" charset="0"/>
                <a:ea typeface="Arial" charset="0"/>
                <a:cs typeface="Arial" charset="0"/>
              </a:defRPr>
            </a:lvl7pPr>
            <a:lvl8pPr marL="3585286" indent="-239019" defTabSz="926199" eaLnBrk="0" fontAlgn="base" hangingPunct="0">
              <a:spcBef>
                <a:spcPct val="0"/>
              </a:spcBef>
              <a:spcAft>
                <a:spcPct val="0"/>
              </a:spcAft>
              <a:defRPr sz="3000" b="1">
                <a:solidFill>
                  <a:srgbClr val="000000"/>
                </a:solidFill>
                <a:latin typeface="Arial" charset="0"/>
                <a:ea typeface="Arial" charset="0"/>
                <a:cs typeface="Arial" charset="0"/>
              </a:defRPr>
            </a:lvl8pPr>
            <a:lvl9pPr marL="4063323" indent="-239019" defTabSz="926199" eaLnBrk="0" fontAlgn="base" hangingPunct="0">
              <a:spcBef>
                <a:spcPct val="0"/>
              </a:spcBef>
              <a:spcAft>
                <a:spcPct val="0"/>
              </a:spcAft>
              <a:defRPr sz="3000" b="1">
                <a:solidFill>
                  <a:srgbClr val="000000"/>
                </a:solidFill>
                <a:latin typeface="Arial" charset="0"/>
                <a:ea typeface="Arial" charset="0"/>
                <a:cs typeface="Arial" charset="0"/>
              </a:defRPr>
            </a:lvl9pPr>
          </a:lstStyle>
          <a:p>
            <a:fld id="{87378A7B-11F3-914D-970C-E749984273DE}" type="slidenum">
              <a:rPr lang="en-US" sz="1200" b="0">
                <a:solidFill>
                  <a:schemeClr val="tx1"/>
                </a:solidFill>
                <a:latin typeface="Times New Roman" charset="0"/>
                <a:ea typeface="MS PGothic" charset="0"/>
                <a:cs typeface="MS PGothic" charset="0"/>
              </a:rPr>
              <a:pPr/>
              <a:t>42</a:t>
            </a:fld>
            <a:endParaRPr lang="en-US" sz="1200" b="0">
              <a:solidFill>
                <a:schemeClr val="tx1"/>
              </a:solidFill>
              <a:latin typeface="Times New Roman" charset="0"/>
              <a:ea typeface="MS PGothic" charset="0"/>
              <a:cs typeface="MS PGothic" charset="0"/>
            </a:endParaRPr>
          </a:p>
        </p:txBody>
      </p:sp>
      <p:sp>
        <p:nvSpPr>
          <p:cNvPr id="2" name="Notes Placeholder 1"/>
          <p:cNvSpPr>
            <a:spLocks noGrp="1"/>
          </p:cNvSpPr>
          <p:nvPr>
            <p:ph type="body" sz="quarter" idx="10"/>
          </p:nvPr>
        </p:nvSpPr>
        <p:spPr>
          <a:xfrm>
            <a:off x="502920" y="4483148"/>
            <a:ext cx="5852160" cy="4392488"/>
          </a:xfrm>
        </p:spPr>
        <p:txBody>
          <a:bodyPr>
            <a:normAutofit fontScale="92500" lnSpcReduction="10000"/>
          </a:bodyPr>
          <a:lstStyle/>
          <a:p>
            <a:pPr>
              <a:defRPr/>
            </a:pPr>
            <a:r>
              <a:rPr lang="en-US" dirty="0">
                <a:latin typeface="Times New Roman" panose="02020603050405020304" pitchFamily="18" charset="0"/>
                <a:cs typeface="Times New Roman" panose="02020603050405020304" pitchFamily="18" charset="0"/>
              </a:rPr>
              <a:t>One of the controversial issues about biodiversity offsets is whether it is legitimate for them to be implemented within protected areas.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a:defRPr/>
            </a:pPr>
            <a:r>
              <a:rPr lang="en-US" dirty="0">
                <a:latin typeface="Times New Roman" panose="02020603050405020304" pitchFamily="18" charset="0"/>
                <a:cs typeface="Times New Roman" panose="02020603050405020304" pitchFamily="18" charset="0"/>
              </a:rPr>
              <a:t>It is</a:t>
            </a:r>
            <a:r>
              <a:rPr lang="en-US" baseline="0" dirty="0">
                <a:latin typeface="Times New Roman" panose="02020603050405020304" pitchFamily="18" charset="0"/>
                <a:cs typeface="Times New Roman" panose="02020603050405020304" pitchFamily="18" charset="0"/>
              </a:rPr>
              <a:t> generally</a:t>
            </a:r>
            <a:r>
              <a:rPr lang="en-US" dirty="0">
                <a:latin typeface="Times New Roman" panose="02020603050405020304" pitchFamily="18" charset="0"/>
                <a:cs typeface="Times New Roman" panose="02020603050405020304" pitchFamily="18" charset="0"/>
              </a:rPr>
              <a:t> agreed that creating a NEW protected area is additional and is an appropriate way to undertake a biodiversity offset.</a:t>
            </a:r>
          </a:p>
          <a:p>
            <a:pPr>
              <a:defRPr/>
            </a:pP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controversy lies with offsets proposed within existing protected areas.  There are good reasons to consider this possibility.  For instance, the land tenure of protected areas is often clear and dedicated to conservation, whereas securing long term conservation tenure may be hard outside protected areas.  However, existing protected areas should be exactly that: already well-protected!  So where is the </a:t>
            </a:r>
            <a:r>
              <a:rPr lang="en-US" dirty="0" err="1">
                <a:latin typeface="Times New Roman" panose="02020603050405020304" pitchFamily="18" charset="0"/>
                <a:cs typeface="Times New Roman" panose="02020603050405020304" pitchFamily="18" charset="0"/>
              </a:rPr>
              <a:t>additionality</a:t>
            </a:r>
            <a:r>
              <a:rPr lang="en-US" dirty="0">
                <a:latin typeface="Times New Roman" panose="02020603050405020304" pitchFamily="18" charset="0"/>
                <a:cs typeface="Times New Roman" panose="02020603050405020304" pitchFamily="18" charset="0"/>
              </a:rPr>
              <a:t>?</a:t>
            </a:r>
          </a:p>
          <a:p>
            <a:pPr>
              <a:defRPr/>
            </a:pPr>
            <a:endParaRPr lang="en-US" dirty="0">
              <a:latin typeface="Times New Roman" panose="02020603050405020304" pitchFamily="18" charset="0"/>
              <a:cs typeface="Times New Roman" panose="02020603050405020304" pitchFamily="18" charset="0"/>
            </a:endParaRPr>
          </a:p>
          <a:p>
            <a:pPr>
              <a:defRPr/>
            </a:pPr>
            <a:r>
              <a:rPr lang="en-US" dirty="0">
                <a:latin typeface="Times New Roman" panose="02020603050405020304" pitchFamily="18" charset="0"/>
                <a:cs typeface="Times New Roman" panose="02020603050405020304" pitchFamily="18" charset="0"/>
              </a:rPr>
              <a:t>It all depends on the circumstances.</a:t>
            </a:r>
            <a:r>
              <a:rPr lang="en-US" baseline="0" dirty="0">
                <a:latin typeface="Times New Roman" panose="02020603050405020304" pitchFamily="18" charset="0"/>
                <a:cs typeface="Times New Roman" panose="02020603050405020304" pitchFamily="18" charset="0"/>
              </a:rPr>
              <a:t> In some situations good arguments could be made that </a:t>
            </a:r>
            <a:r>
              <a:rPr lang="en-US" sz="1200" dirty="0">
                <a:latin typeface="Times New Roman" panose="02020603050405020304" pitchFamily="18" charset="0"/>
                <a:cs typeface="Times New Roman" panose="02020603050405020304" pitchFamily="18" charset="0"/>
              </a:rPr>
              <a:t>conservation outcomes through the offset in the protected area are over and above what would have happened in the area</a:t>
            </a:r>
            <a:r>
              <a:rPr lang="en-US" sz="1200" baseline="0" dirty="0">
                <a:latin typeface="Times New Roman" panose="02020603050405020304" pitchFamily="18" charset="0"/>
                <a:cs typeface="Times New Roman" panose="02020603050405020304" pitchFamily="18" charset="0"/>
              </a:rPr>
              <a:t> without the offset. </a:t>
            </a:r>
          </a:p>
          <a:p>
            <a:pPr>
              <a:defRPr/>
            </a:pP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But – how could this be demonstrated? </a:t>
            </a:r>
          </a:p>
          <a:p>
            <a:pPr>
              <a:defRPr/>
            </a:pPr>
            <a:endParaRPr lang="en-US" dirty="0">
              <a:latin typeface="Times New Roman" panose="02020603050405020304" pitchFamily="18" charset="0"/>
              <a:cs typeface="Times New Roman" panose="02020603050405020304" pitchFamily="18" charset="0"/>
            </a:endParaRPr>
          </a:p>
          <a:p>
            <a:pPr>
              <a:defRPr/>
            </a:pPr>
            <a:r>
              <a:rPr lang="en-US" dirty="0">
                <a:latin typeface="Times New Roman" panose="02020603050405020304" pitchFamily="18" charset="0"/>
                <a:cs typeface="Times New Roman" panose="02020603050405020304" pitchFamily="18" charset="0"/>
              </a:rPr>
              <a:t>Ideas</a:t>
            </a:r>
            <a:r>
              <a:rPr lang="en-US" baseline="0" dirty="0">
                <a:latin typeface="Times New Roman" panose="02020603050405020304" pitchFamily="18" charset="0"/>
                <a:cs typeface="Times New Roman" panose="02020603050405020304" pitchFamily="18" charset="0"/>
              </a:rPr>
              <a:t> on how this could be proved:</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Biodiversity Offset Management Plan for activities </a:t>
            </a:r>
            <a:r>
              <a:rPr lang="en-US" sz="1200" b="1" dirty="0">
                <a:solidFill>
                  <a:srgbClr val="0070C0"/>
                </a:solidFill>
                <a:latin typeface="Times New Roman" panose="02020603050405020304" pitchFamily="18" charset="0"/>
                <a:cs typeface="Times New Roman" panose="02020603050405020304" pitchFamily="18" charset="0"/>
              </a:rPr>
              <a:t>beyond</a:t>
            </a:r>
            <a:r>
              <a:rPr lang="en-US" sz="1200" dirty="0">
                <a:latin typeface="Times New Roman" panose="02020603050405020304" pitchFamily="18" charset="0"/>
                <a:cs typeface="Times New Roman" panose="02020603050405020304" pitchFamily="18" charset="0"/>
              </a:rPr>
              <a:t> what’s in the Protected Area Management Plan?</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Budget for offset is </a:t>
            </a:r>
            <a:r>
              <a:rPr lang="en-US" sz="1200" b="1" dirty="0">
                <a:solidFill>
                  <a:srgbClr val="0070C0"/>
                </a:solidFill>
                <a:latin typeface="Times New Roman" panose="02020603050405020304" pitchFamily="18" charset="0"/>
                <a:cs typeface="Times New Roman" panose="02020603050405020304" pitchFamily="18" charset="0"/>
              </a:rPr>
              <a:t>extra, on top </a:t>
            </a:r>
            <a:r>
              <a:rPr lang="en-US" sz="1200" dirty="0">
                <a:latin typeface="Times New Roman" panose="02020603050405020304" pitchFamily="18" charset="0"/>
                <a:cs typeface="Times New Roman" panose="02020603050405020304" pitchFamily="18" charset="0"/>
              </a:rPr>
              <a:t>of the budget for the Protected Area?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Consider factors such as governance and track record of the country with protected areas.</a:t>
            </a: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It’s important to</a:t>
            </a:r>
            <a:r>
              <a:rPr lang="en-US" sz="1200" baseline="0" dirty="0">
                <a:latin typeface="Times New Roman" panose="02020603050405020304" pitchFamily="18" charset="0"/>
                <a:cs typeface="Times New Roman" panose="02020603050405020304" pitchFamily="18" charset="0"/>
              </a:rPr>
              <a:t> note that this is an extremely controversial topic in international discussions.  Any country developing a system for mitigation including biodiversity offsets will need to give it serious thought and follow the debate as standards of good practice emerge.</a:t>
            </a:r>
            <a:endParaRPr lang="en-US" sz="1200"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304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1B58DF9-D5CF-459E-B996-11B14ECB09E7}" type="slidenum">
              <a:rPr lang="en-GB" smtClean="0"/>
              <a:pPr/>
              <a:t>43</a:t>
            </a:fld>
            <a:endParaRPr lang="en-GB"/>
          </a:p>
        </p:txBody>
      </p:sp>
    </p:spTree>
    <p:extLst>
      <p:ext uri="{BB962C8B-B14F-4D97-AF65-F5344CB8AC3E}">
        <p14:creationId xmlns:p14="http://schemas.microsoft.com/office/powerpoint/2010/main" val="4109593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44</a:t>
            </a:fld>
            <a:endParaRPr lang="en-GB"/>
          </a:p>
        </p:txBody>
      </p:sp>
    </p:spTree>
    <p:extLst>
      <p:ext uri="{BB962C8B-B14F-4D97-AF65-F5344CB8AC3E}">
        <p14:creationId xmlns:p14="http://schemas.microsoft.com/office/powerpoint/2010/main" val="46252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1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1" name="Google Shape;1001;p11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Font typeface="Times New Roman"/>
              <a:buNone/>
            </a:pPr>
            <a:r>
              <a:rPr lang="en-US" sz="1200" b="0" i="0" u="none" strike="noStrike" cap="none">
                <a:solidFill>
                  <a:schemeClr val="dk1"/>
                </a:solidFill>
                <a:latin typeface="Times New Roman"/>
                <a:ea typeface="Times New Roman"/>
                <a:cs typeface="Times New Roman"/>
                <a:sym typeface="Times New Roman"/>
              </a:rPr>
              <a:t>The design of compensation and biodiversity offsets is technical and comparatively short (lasting between months and a few years), whereas the implementation of compensation and offsets is practical and can last several decades or longer.  Monitoring and evaluation of implementation is vital.  Adaptive management enables the goals set for the compensation or offset in the design to be achieved. </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4914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pPr marL="0" marR="0" indent="0" algn="l" defTabSz="482967" rtl="0" eaLnBrk="1" fontAlgn="auto" latinLnBrk="0" hangingPunct="1">
              <a:lnSpc>
                <a:spcPct val="100000"/>
              </a:lnSpc>
              <a:spcBef>
                <a:spcPct val="0"/>
              </a:spcBef>
              <a:spcAft>
                <a:spcPts val="0"/>
              </a:spcAft>
              <a:buClrTx/>
              <a:buSzTx/>
              <a:buFontTx/>
              <a:buNone/>
              <a:tabLst/>
              <a:defRPr/>
            </a:pPr>
            <a:r>
              <a:rPr lang="en-US" b="1" dirty="0">
                <a:latin typeface="Arial" pitchFamily="34" charset="0"/>
                <a:cs typeface="Arial" pitchFamily="34" charset="0"/>
              </a:rPr>
              <a:t>Science is at the core of many principles and key concepts underpinning compensation &amp; offsets. </a:t>
            </a:r>
            <a:r>
              <a:rPr lang="en-US" sz="1100" dirty="0">
                <a:latin typeface="Arial" pitchFamily="34" charset="0"/>
                <a:cs typeface="Arial" pitchFamily="34" charset="0"/>
              </a:rPr>
              <a:t>Especially important issues include the following (as listed on the slide):</a:t>
            </a:r>
          </a:p>
          <a:p>
            <a:pPr marL="0" marR="0" indent="0" algn="l" defTabSz="482967" rtl="0" eaLnBrk="1" fontAlgn="auto" latinLnBrk="0" hangingPunct="1">
              <a:lnSpc>
                <a:spcPct val="100000"/>
              </a:lnSpc>
              <a:spcBef>
                <a:spcPct val="0"/>
              </a:spcBef>
              <a:spcAft>
                <a:spcPts val="0"/>
              </a:spcAft>
              <a:buClrTx/>
              <a:buSzTx/>
              <a:buFontTx/>
              <a:buNone/>
              <a:tabLst/>
              <a:defRPr/>
            </a:pPr>
            <a:r>
              <a:rPr lang="en-US" sz="1100" dirty="0">
                <a:latin typeface="Arial" pitchFamily="34" charset="0"/>
                <a:cs typeface="Arial" pitchFamily="34" charset="0"/>
              </a:rPr>
              <a:t>…………..</a:t>
            </a:r>
          </a:p>
          <a:p>
            <a:pPr marL="0" marR="0" indent="0" algn="l" defTabSz="482967" rtl="0" eaLnBrk="1" fontAlgn="auto" latinLnBrk="0" hangingPunct="1">
              <a:lnSpc>
                <a:spcPct val="100000"/>
              </a:lnSpc>
              <a:spcBef>
                <a:spcPct val="0"/>
              </a:spcBef>
              <a:spcAft>
                <a:spcPts val="0"/>
              </a:spcAft>
              <a:buClrTx/>
              <a:buSzTx/>
              <a:buFontTx/>
              <a:buNone/>
              <a:tabLst/>
              <a:defRPr/>
            </a:pPr>
            <a:r>
              <a:rPr lang="en-US" sz="1100" dirty="0">
                <a:latin typeface="Arial" pitchFamily="34" charset="0"/>
                <a:cs typeface="Arial" pitchFamily="34" charset="0"/>
              </a:rPr>
              <a:t>Various </a:t>
            </a:r>
            <a:r>
              <a:rPr lang="en-US" sz="1100" baseline="0" dirty="0">
                <a:latin typeface="Arial" pitchFamily="34" charset="0"/>
                <a:cs typeface="Arial" pitchFamily="34" charset="0"/>
              </a:rPr>
              <a:t>issues need to be resolved and decided as part of developing a compensation / NNL and offsetting </a:t>
            </a:r>
            <a:r>
              <a:rPr lang="en-US" sz="1100" baseline="0" dirty="0" err="1">
                <a:latin typeface="Arial" pitchFamily="34" charset="0"/>
                <a:cs typeface="Arial" pitchFamily="34" charset="0"/>
              </a:rPr>
              <a:t>sytstem</a:t>
            </a:r>
            <a:r>
              <a:rPr lang="en-US" sz="1100" baseline="0" dirty="0">
                <a:latin typeface="Arial" pitchFamily="34" charset="0"/>
                <a:cs typeface="Arial" pitchFamily="34" charset="0"/>
              </a:rPr>
              <a:t>. Important is also that the science keeps evolving. Many of the issues mentioned here have been tackled elsewhere, and there are many answers, or partial answers available, so it is not ‘all new’ and daunting. </a:t>
            </a:r>
            <a:endParaRPr lang="en-US" sz="1100" dirty="0">
              <a:latin typeface="Arial" pitchFamily="34" charset="0"/>
              <a:cs typeface="Arial" pitchFamily="34" charset="0"/>
            </a:endParaRPr>
          </a:p>
          <a:p>
            <a:pPr defTabSz="482967">
              <a:spcBef>
                <a:spcPct val="0"/>
              </a:spcBef>
            </a:pPr>
            <a:endParaRPr lang="en-US" dirty="0"/>
          </a:p>
        </p:txBody>
      </p:sp>
    </p:spTree>
    <p:extLst>
      <p:ext uri="{BB962C8B-B14F-4D97-AF65-F5344CB8AC3E}">
        <p14:creationId xmlns:p14="http://schemas.microsoft.com/office/powerpoint/2010/main" val="371900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7</a:t>
            </a:fld>
            <a:endParaRPr lang="en-GB"/>
          </a:p>
        </p:txBody>
      </p:sp>
    </p:spTree>
    <p:extLst>
      <p:ext uri="{BB962C8B-B14F-4D97-AF65-F5344CB8AC3E}">
        <p14:creationId xmlns:p14="http://schemas.microsoft.com/office/powerpoint/2010/main" val="421601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1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1" name="Google Shape;1001;p11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One</a:t>
            </a:r>
            <a:r>
              <a:rPr lang="en-US" baseline="0" dirty="0">
                <a:latin typeface="Times New Roman" panose="02020603050405020304" pitchFamily="18" charset="0"/>
                <a:cs typeface="Times New Roman" panose="02020603050405020304" pitchFamily="18" charset="0"/>
              </a:rPr>
              <a:t> of the ten best practice principles (BBOP) is that there are limits to what can be offset. This means not all impacts can be offset. Care needs to be taken very early on to identify those situations where there is a risk of affecting biodiversity that is ‘one of a kind’ and/or highly threatened and where no offset could ever compensate for the loss. Such impacts must be avoided. A good, if extreme, example is where there is a risk that a project might cause the extinction of a species (the last of its kind), which cannot be replaced. </a:t>
            </a:r>
          </a:p>
          <a:p>
            <a:pPr marL="0" marR="0" lvl="0" indent="0" algn="l" rtl="0">
              <a:spcBef>
                <a:spcPts val="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1656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705272" y="4512568"/>
            <a:ext cx="5852160" cy="432054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panose="02020603050405020304" pitchFamily="18" charset="0"/>
                <a:cs typeface="Times New Roman" panose="02020603050405020304" pitchFamily="18" charset="0"/>
              </a:rPr>
              <a:t>Exactly where to draw the line regarding limits to what can be offset is not totally straightforward. There are various factors to consider. Scientists use the concepts of irreplaceability and vulnerability as a guide – for those who are interested there is a more detailed graphic illustrating this in the corner of the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panose="02020603050405020304" pitchFamily="18" charset="0"/>
                <a:cs typeface="Times New Roman" panose="02020603050405020304" pitchFamily="18" charset="0"/>
              </a:rPr>
              <a:t>Quite simply, the more threatened and thus closer to extinction a species or ecosystem is, such as these yellow-crested cockatoos which are listed as ‘critically endangered’, the more important is it to avoid impacts on such biodiversity. Rarely can an offset be designed that would compensate for losses to such biodiversity. The same applies to species and their habitat or ecosystems that are unique or highly restricted. </a:t>
            </a:r>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26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Tree>
    <p:extLst>
      <p:ext uri="{BB962C8B-B14F-4D97-AF65-F5344CB8AC3E}">
        <p14:creationId xmlns:p14="http://schemas.microsoft.com/office/powerpoint/2010/main" val="245372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412737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848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6535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329785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620" y="1647833"/>
            <a:ext cx="5416651"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801" y="1647833"/>
            <a:ext cx="5416652"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2854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60520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51592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62962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54609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75583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4069310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058745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914092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555150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02895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64791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276386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Vide">
    <p:spTree>
      <p:nvGrpSpPr>
        <p:cNvPr id="1" name="Shape 109"/>
        <p:cNvGrpSpPr/>
        <p:nvPr/>
      </p:nvGrpSpPr>
      <p:grpSpPr>
        <a:xfrm>
          <a:off x="0" y="0"/>
          <a:ext cx="0" cy="0"/>
          <a:chOff x="0" y="0"/>
          <a:chExt cx="0" cy="0"/>
        </a:xfrm>
      </p:grpSpPr>
      <p:sp>
        <p:nvSpPr>
          <p:cNvPr id="110" name="Shape 110"/>
          <p:cNvSpPr txBox="1">
            <a:spLocks noGrp="1"/>
          </p:cNvSpPr>
          <p:nvPr>
            <p:ph type="sldNum" idx="12"/>
          </p:nvPr>
        </p:nvSpPr>
        <p:spPr>
          <a:xfrm>
            <a:off x="10548943" y="6453336"/>
            <a:ext cx="731631" cy="265379"/>
          </a:xfrm>
          <a:prstGeom prst="rect">
            <a:avLst/>
          </a:prstGeom>
          <a:noFill/>
          <a:ln>
            <a:noFill/>
          </a:ln>
        </p:spPr>
        <p:txBody>
          <a:bodyPr lIns="91425" tIns="45700" rIns="91425" bIns="45700" anchor="t" anchorCtr="0">
            <a:noAutofit/>
          </a:bodyPr>
          <a:lstStyle/>
          <a:p>
            <a:pPr algn="l" defTabSz="914400">
              <a:buSzPct val="25000"/>
              <a:defRPr/>
            </a:pPr>
            <a:fld id="{00000000-1234-1234-1234-123412341234}" type="slidenum">
              <a:rPr lang="fr-FR" sz="1800" kern="0" smtClean="0">
                <a:solidFill>
                  <a:srgbClr val="888888"/>
                </a:solidFill>
                <a:latin typeface="Garamond"/>
                <a:ea typeface="Garamond"/>
                <a:cs typeface="Garamond"/>
                <a:sym typeface="Garamond"/>
              </a:rPr>
              <a:pPr algn="l" defTabSz="914400">
                <a:buSzPct val="25000"/>
                <a:defRPr/>
              </a:pPr>
              <a:t>‹#›</a:t>
            </a:fld>
            <a:endParaRPr lang="fr-FR" sz="1800" kern="0">
              <a:solidFill>
                <a:srgbClr val="888888"/>
              </a:solidFill>
              <a:latin typeface="Garamond"/>
              <a:ea typeface="Garamond"/>
              <a:cs typeface="Garamond"/>
              <a:sym typeface="Garamond"/>
            </a:endParaRPr>
          </a:p>
        </p:txBody>
      </p:sp>
      <p:sp>
        <p:nvSpPr>
          <p:cNvPr id="111" name="Shape 111"/>
          <p:cNvSpPr txBox="1">
            <a:spLocks noGrp="1"/>
          </p:cNvSpPr>
          <p:nvPr>
            <p:ph type="title"/>
          </p:nvPr>
        </p:nvSpPr>
        <p:spPr>
          <a:xfrm>
            <a:off x="1679510" y="116631"/>
            <a:ext cx="8064895" cy="57606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Garamond"/>
              <a:buNone/>
              <a:defRPr sz="3000" b="0" i="0" u="none" strike="noStrike" cap="none">
                <a:solidFill>
                  <a:schemeClr val="lt1"/>
                </a:solidFill>
                <a:latin typeface="+mj-lt"/>
                <a:ea typeface="Garamond"/>
                <a:cs typeface="Garamond"/>
                <a:sym typeface="Garamond"/>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187486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Vide">
    <p:spTree>
      <p:nvGrpSpPr>
        <p:cNvPr id="1" name="Shape 150"/>
        <p:cNvGrpSpPr/>
        <p:nvPr/>
      </p:nvGrpSpPr>
      <p:grpSpPr>
        <a:xfrm>
          <a:off x="0" y="0"/>
          <a:ext cx="0" cy="0"/>
          <a:chOff x="0" y="0"/>
          <a:chExt cx="0" cy="0"/>
        </a:xfrm>
      </p:grpSpPr>
      <p:sp>
        <p:nvSpPr>
          <p:cNvPr id="151" name="Shape 151"/>
          <p:cNvSpPr txBox="1">
            <a:spLocks noGrp="1"/>
          </p:cNvSpPr>
          <p:nvPr>
            <p:ph type="sldNum" idx="12"/>
          </p:nvPr>
        </p:nvSpPr>
        <p:spPr>
          <a:xfrm>
            <a:off x="10548943" y="6453336"/>
            <a:ext cx="731631" cy="265379"/>
          </a:xfrm>
          <a:prstGeom prst="rect">
            <a:avLst/>
          </a:prstGeom>
          <a:noFill/>
          <a:ln>
            <a:noFill/>
          </a:ln>
        </p:spPr>
        <p:txBody>
          <a:bodyPr lIns="91425" tIns="45700" rIns="91425" bIns="45700" anchor="t" anchorCtr="0">
            <a:noAutofit/>
          </a:bodyPr>
          <a:lstStyle/>
          <a:p>
            <a:pPr>
              <a:buSzPct val="25000"/>
            </a:pPr>
            <a:fld id="{00000000-1234-1234-1234-123412341234}" type="slidenum">
              <a:rPr lang="fr-FR" kern="0">
                <a:solidFill>
                  <a:srgbClr val="888888"/>
                </a:solidFill>
                <a:latin typeface="Garamond"/>
                <a:ea typeface="Garamond"/>
                <a:cs typeface="Garamond"/>
                <a:sym typeface="Garamond"/>
              </a:rPr>
              <a:pPr>
                <a:buSzPct val="25000"/>
              </a:pPr>
              <a:t>‹#›</a:t>
            </a:fld>
            <a:endParaRPr lang="fr-FR" kern="0">
              <a:solidFill>
                <a:srgbClr val="888888"/>
              </a:solidFill>
              <a:latin typeface="Garamond"/>
              <a:ea typeface="Garamond"/>
              <a:cs typeface="Garamond"/>
              <a:sym typeface="Garamond"/>
            </a:endParaRPr>
          </a:p>
        </p:txBody>
      </p:sp>
      <p:sp>
        <p:nvSpPr>
          <p:cNvPr id="152" name="Shape 152"/>
          <p:cNvSpPr txBox="1">
            <a:spLocks noGrp="1"/>
          </p:cNvSpPr>
          <p:nvPr>
            <p:ph type="title"/>
          </p:nvPr>
        </p:nvSpPr>
        <p:spPr>
          <a:xfrm>
            <a:off x="1295467" y="116631"/>
            <a:ext cx="8064895" cy="57606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Garamond"/>
              <a:buNone/>
              <a:defRPr sz="3600" b="1" i="0" u="none" strike="noStrike" cap="none">
                <a:solidFill>
                  <a:schemeClr val="lt1"/>
                </a:solidFill>
                <a:latin typeface="Garamond"/>
                <a:ea typeface="Garamond"/>
                <a:cs typeface="Garamond"/>
                <a:sym typeface="Garamond"/>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105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1"/>
            <a:ext cx="27432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4038600" y="6356351"/>
            <a:ext cx="4114800" cy="365125"/>
          </a:xfrm>
          <a:prstGeom prst="rect">
            <a:avLst/>
          </a:prstGeom>
        </p:spPr>
        <p:txBody>
          <a:bodyPr/>
          <a:lstStyle/>
          <a:p>
            <a:endParaRPr lang="fr-FR" dirty="0"/>
          </a:p>
        </p:txBody>
      </p:sp>
    </p:spTree>
    <p:extLst>
      <p:ext uri="{BB962C8B-B14F-4D97-AF65-F5344CB8AC3E}">
        <p14:creationId xmlns:p14="http://schemas.microsoft.com/office/powerpoint/2010/main" val="60715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86728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08631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333671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96755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7398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43753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0.png"/><Relationship Id="rId3" Type="http://schemas.openxmlformats.org/officeDocument/2006/relationships/slideLayout" Target="../slideLayouts/slideLayout17.xml"/><Relationship Id="rId21" Type="http://schemas.openxmlformats.org/officeDocument/2006/relationships/image" Target="../media/image13.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image" Target="../media/image9.jpeg"/><Relationship Id="rId20"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8.jpeg"/><Relationship Id="rId10" Type="http://schemas.openxmlformats.org/officeDocument/2006/relationships/slideLayout" Target="../slideLayouts/slideLayout24.xml"/><Relationship Id="rId19" Type="http://schemas.openxmlformats.org/officeDocument/2006/relationships/image" Target="../media/image11.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4" name="Slide Number Placeholder 5"/>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25" name="Rectangle 24"/>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sp>
        <p:nvSpPr>
          <p:cNvPr id="33" name="Rectangle 32"/>
          <p:cNvSpPr/>
          <p:nvPr userDrawn="1"/>
        </p:nvSpPr>
        <p:spPr>
          <a:xfrm>
            <a:off x="9552384" y="79082"/>
            <a:ext cx="2496277"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1067661" y="145672"/>
            <a:ext cx="8341385" cy="556951"/>
          </a:xfrm>
          <a:prstGeom prst="rect">
            <a:avLst/>
          </a:prstGeom>
        </p:spPr>
        <p:txBody>
          <a:bodyPr vert="horz" lIns="91440" tIns="45720" rIns="91440" bIns="45720" rtlCol="0" anchor="ctr">
            <a:noAutofit/>
          </a:bodyPr>
          <a:lstStyle/>
          <a:p>
            <a:r>
              <a:rPr lang="fr-FR" dirty="0"/>
              <a:t>Modifiez le style du titre</a:t>
            </a:r>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037" y="79082"/>
            <a:ext cx="831388" cy="623541"/>
          </a:xfrm>
          <a:prstGeom prst="rect">
            <a:avLst/>
          </a:prstGeom>
        </p:spPr>
      </p:pic>
      <p:grpSp>
        <p:nvGrpSpPr>
          <p:cNvPr id="17" name="Group 16"/>
          <p:cNvGrpSpPr>
            <a:grpSpLocks noChangeAspect="1"/>
          </p:cNvGrpSpPr>
          <p:nvPr userDrawn="1"/>
        </p:nvGrpSpPr>
        <p:grpSpPr>
          <a:xfrm>
            <a:off x="9767361" y="78717"/>
            <a:ext cx="2068231" cy="566167"/>
            <a:chOff x="5364797" y="34608"/>
            <a:chExt cx="2212975" cy="807720"/>
          </a:xfrm>
        </p:grpSpPr>
        <p:pic>
          <p:nvPicPr>
            <p:cNvPr id="18" name="Picture 17" descr="https://pbs.twimg.com/profile_images/1284047522/FT_Logo_small_square_400x400.png"/>
            <p:cNvPicPr>
              <a:picLocks noChangeAspect="1"/>
            </p:cNvPicPr>
            <p:nvPr/>
          </p:nvPicPr>
          <p:blipFill rotWithShape="1">
            <a:blip r:embed="rId17" cstate="print">
              <a:extLst>
                <a:ext uri="{28A0092B-C50C-407E-A947-70E740481C1C}">
                  <a14:useLocalDpi xmlns:a14="http://schemas.microsoft.com/office/drawing/2010/main" val="0"/>
                </a:ext>
              </a:extLst>
            </a:blip>
            <a:srcRect l="10548" r="9159"/>
            <a:stretch/>
          </p:blipFill>
          <p:spPr bwMode="auto">
            <a:xfrm>
              <a:off x="6131242" y="75248"/>
              <a:ext cx="576580" cy="718185"/>
            </a:xfrm>
            <a:prstGeom prst="rect">
              <a:avLst/>
            </a:prstGeom>
            <a:noFill/>
            <a:ln>
              <a:noFill/>
            </a:ln>
          </p:spPr>
        </p:pic>
        <p:pic>
          <p:nvPicPr>
            <p:cNvPr id="19" name="Picture 18" descr="https://lh4.googleusercontent.com/-t990-x0zvus/AAAAAAAAAAI/AAAAAAAADFs/Vhp03ltg5N4/s0-c-k-no-ns/photo.jpg"/>
            <p:cNvPicPr>
              <a:picLocks noChangeAspect="1"/>
            </p:cNvPicPr>
            <p:nvPr/>
          </p:nvPicPr>
          <p:blipFill rotWithShape="1">
            <a:blip r:embed="rId18" cstate="print">
              <a:extLst>
                <a:ext uri="{28A0092B-C50C-407E-A947-70E740481C1C}">
                  <a14:useLocalDpi xmlns:a14="http://schemas.microsoft.com/office/drawing/2010/main" val="0"/>
                </a:ext>
              </a:extLst>
            </a:blip>
            <a:srcRect l="15250" t="7936" r="16335" b="11524"/>
            <a:stretch/>
          </p:blipFill>
          <p:spPr bwMode="auto">
            <a:xfrm>
              <a:off x="5364797" y="34608"/>
              <a:ext cx="681355" cy="791845"/>
            </a:xfrm>
            <a:prstGeom prst="rect">
              <a:avLst/>
            </a:prstGeom>
            <a:noFill/>
            <a:ln>
              <a:noFill/>
            </a:ln>
          </p:spPr>
        </p:pic>
        <p:pic>
          <p:nvPicPr>
            <p:cNvPr id="20" name="Picture 19" descr="../4_communication/0_logos/logo/biotopelogomail.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785927" y="50483"/>
              <a:ext cx="791845" cy="791845"/>
            </a:xfrm>
            <a:prstGeom prst="rect">
              <a:avLst/>
            </a:prstGeom>
            <a:noFill/>
            <a:ln>
              <a:noFill/>
            </a:ln>
          </p:spPr>
        </p:pic>
      </p:grpSp>
      <p:grpSp>
        <p:nvGrpSpPr>
          <p:cNvPr id="21" name="Group 20"/>
          <p:cNvGrpSpPr>
            <a:grpSpLocks noChangeAspect="1"/>
          </p:cNvGrpSpPr>
          <p:nvPr userDrawn="1"/>
        </p:nvGrpSpPr>
        <p:grpSpPr>
          <a:xfrm>
            <a:off x="92294" y="6329385"/>
            <a:ext cx="2938289" cy="499099"/>
            <a:chOff x="1566227" y="87948"/>
            <a:chExt cx="3496310" cy="791845"/>
          </a:xfrm>
        </p:grpSpPr>
        <p:pic>
          <p:nvPicPr>
            <p:cNvPr id="22" name="Image 3"/>
            <p:cNvPicPr>
              <a:picLocks noChangeAspect="1"/>
            </p:cNvPicPr>
            <p:nvPr/>
          </p:nvPicPr>
          <p:blipFill rotWithShape="1">
            <a:blip r:embed="rId20"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3" name="Imag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26" name="Picture 25" descr="C:\Users\Hugo Rainey\Documents\COMBO Project\Media &amp; Communications\Logos\AFD\image_galleryCAAVZY69.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408501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lvl1pPr algn="l" defTabSz="914400" rtl="0" eaLnBrk="1" latinLnBrk="0" hangingPunct="1">
        <a:lnSpc>
          <a:spcPct val="90000"/>
        </a:lnSpc>
        <a:spcBef>
          <a:spcPct val="0"/>
        </a:spcBef>
        <a:buNone/>
        <a:defRPr sz="4000" b="0"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lide Number Placeholder 5">
            <a:extLst>
              <a:ext uri="{FF2B5EF4-FFF2-40B4-BE49-F238E27FC236}">
                <a16:creationId xmlns:a16="http://schemas.microsoft.com/office/drawing/2014/main" id="{EEA2E753-0B2B-44B2-930B-0A00B3FEF5C7}"/>
              </a:ext>
            </a:extLst>
          </p:cNvPr>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8" name="Rectangle 7">
            <a:extLst>
              <a:ext uri="{FF2B5EF4-FFF2-40B4-BE49-F238E27FC236}">
                <a16:creationId xmlns:a16="http://schemas.microsoft.com/office/drawing/2014/main" id="{2324E298-72CD-450B-8436-1C1B1ABA12F0}"/>
              </a:ext>
            </a:extLst>
          </p:cNvPr>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pic>
        <p:nvPicPr>
          <p:cNvPr id="20" name="Picture 19">
            <a:extLst>
              <a:ext uri="{FF2B5EF4-FFF2-40B4-BE49-F238E27FC236}">
                <a16:creationId xmlns:a16="http://schemas.microsoft.com/office/drawing/2014/main" id="{2B9519DC-30F0-45C2-B6EC-314EFD2EF7E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294" y="79082"/>
            <a:ext cx="623541" cy="623541"/>
          </a:xfrm>
          <a:prstGeom prst="rect">
            <a:avLst/>
          </a:prstGeom>
        </p:spPr>
      </p:pic>
      <p:grpSp>
        <p:nvGrpSpPr>
          <p:cNvPr id="25" name="Group 24">
            <a:extLst>
              <a:ext uri="{FF2B5EF4-FFF2-40B4-BE49-F238E27FC236}">
                <a16:creationId xmlns:a16="http://schemas.microsoft.com/office/drawing/2014/main" id="{DB2EF246-FC36-4221-B181-7482C86BA41B}"/>
              </a:ext>
            </a:extLst>
          </p:cNvPr>
          <p:cNvGrpSpPr/>
          <p:nvPr userDrawn="1"/>
        </p:nvGrpSpPr>
        <p:grpSpPr>
          <a:xfrm>
            <a:off x="10215158" y="79082"/>
            <a:ext cx="1854927" cy="631903"/>
            <a:chOff x="9875520" y="79082"/>
            <a:chExt cx="1854927" cy="631903"/>
          </a:xfrm>
        </p:grpSpPr>
        <p:sp>
          <p:nvSpPr>
            <p:cNvPr id="9" name="Rectangle 8">
              <a:extLst>
                <a:ext uri="{FF2B5EF4-FFF2-40B4-BE49-F238E27FC236}">
                  <a16:creationId xmlns:a16="http://schemas.microsoft.com/office/drawing/2014/main" id="{AC1501C8-AC5B-49C4-8843-DE12951DFD43}"/>
                </a:ext>
              </a:extLst>
            </p:cNvPr>
            <p:cNvSpPr/>
            <p:nvPr userDrawn="1"/>
          </p:nvSpPr>
          <p:spPr>
            <a:xfrm>
              <a:off x="9875521" y="79082"/>
              <a:ext cx="1854926"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21" name="Group 20">
              <a:extLst>
                <a:ext uri="{FF2B5EF4-FFF2-40B4-BE49-F238E27FC236}">
                  <a16:creationId xmlns:a16="http://schemas.microsoft.com/office/drawing/2014/main" id="{9E6204AA-F7ED-45BA-9987-81C74FB357FE}"/>
                </a:ext>
              </a:extLst>
            </p:cNvPr>
            <p:cNvGrpSpPr>
              <a:grpSpLocks noChangeAspect="1"/>
            </p:cNvGrpSpPr>
            <p:nvPr userDrawn="1"/>
          </p:nvGrpSpPr>
          <p:grpSpPr>
            <a:xfrm>
              <a:off x="9875520" y="86684"/>
              <a:ext cx="1854926" cy="624301"/>
              <a:chOff x="2483768" y="1737508"/>
              <a:chExt cx="2830071" cy="952501"/>
            </a:xfrm>
          </p:grpSpPr>
          <p:pic>
            <p:nvPicPr>
              <p:cNvPr id="22" name="Picture 21">
                <a:extLst>
                  <a:ext uri="{FF2B5EF4-FFF2-40B4-BE49-F238E27FC236}">
                    <a16:creationId xmlns:a16="http://schemas.microsoft.com/office/drawing/2014/main" id="{EF087B1B-7B33-4495-BBBD-1DF8C6F000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83768" y="1744880"/>
                <a:ext cx="936104" cy="936104"/>
              </a:xfrm>
              <a:prstGeom prst="rect">
                <a:avLst/>
              </a:prstGeom>
            </p:spPr>
          </p:pic>
          <p:pic>
            <p:nvPicPr>
              <p:cNvPr id="23" name="Picture 22">
                <a:extLst>
                  <a:ext uri="{FF2B5EF4-FFF2-40B4-BE49-F238E27FC236}">
                    <a16:creationId xmlns:a16="http://schemas.microsoft.com/office/drawing/2014/main" id="{7F9C8ABD-FFC7-440A-88F0-B33FF53CE9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1127" y="1737508"/>
                <a:ext cx="952500" cy="952501"/>
              </a:xfrm>
              <a:prstGeom prst="rect">
                <a:avLst/>
              </a:prstGeom>
            </p:spPr>
          </p:pic>
          <p:pic>
            <p:nvPicPr>
              <p:cNvPr id="24" name="Picture 23">
                <a:extLst>
                  <a:ext uri="{FF2B5EF4-FFF2-40B4-BE49-F238E27FC236}">
                    <a16:creationId xmlns:a16="http://schemas.microsoft.com/office/drawing/2014/main" id="{1FA8E6BF-A56C-449B-A9B0-33269485644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44008" y="1814578"/>
                <a:ext cx="669831" cy="805408"/>
              </a:xfrm>
              <a:prstGeom prst="rect">
                <a:avLst/>
              </a:prstGeom>
            </p:spPr>
          </p:pic>
        </p:grpSp>
      </p:grpSp>
      <p:grpSp>
        <p:nvGrpSpPr>
          <p:cNvPr id="27" name="Group 26">
            <a:extLst>
              <a:ext uri="{FF2B5EF4-FFF2-40B4-BE49-F238E27FC236}">
                <a16:creationId xmlns:a16="http://schemas.microsoft.com/office/drawing/2014/main" id="{4BDA8A6E-7364-4707-A8BB-273E79DF6C1B}"/>
              </a:ext>
            </a:extLst>
          </p:cNvPr>
          <p:cNvGrpSpPr>
            <a:grpSpLocks noChangeAspect="1"/>
          </p:cNvGrpSpPr>
          <p:nvPr userDrawn="1"/>
        </p:nvGrpSpPr>
        <p:grpSpPr>
          <a:xfrm>
            <a:off x="92295" y="6153841"/>
            <a:ext cx="2494152" cy="564876"/>
            <a:chOff x="1566227" y="87948"/>
            <a:chExt cx="3496310" cy="791845"/>
          </a:xfrm>
        </p:grpSpPr>
        <p:pic>
          <p:nvPicPr>
            <p:cNvPr id="28" name="Image 3">
              <a:extLst>
                <a:ext uri="{FF2B5EF4-FFF2-40B4-BE49-F238E27FC236}">
                  <a16:creationId xmlns:a16="http://schemas.microsoft.com/office/drawing/2014/main" id="{800B7ECD-0DA9-42F9-98FC-FE74C8B035F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9" name="Image 5">
              <a:extLst>
                <a:ext uri="{FF2B5EF4-FFF2-40B4-BE49-F238E27FC236}">
                  <a16:creationId xmlns:a16="http://schemas.microsoft.com/office/drawing/2014/main" id="{BBCDD92C-052E-41A1-8EE9-A411666F7A7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30" name="Picture 29" descr="C:\Users\Hugo Rainey\Documents\COMBO Project\Media &amp; Communications\Logos\AFD\image_galleryCAAVZY69.png">
              <a:extLst>
                <a:ext uri="{FF2B5EF4-FFF2-40B4-BE49-F238E27FC236}">
                  <a16:creationId xmlns:a16="http://schemas.microsoft.com/office/drawing/2014/main" id="{C3544411-068D-4222-B208-DB44E221D440}"/>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11900847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5" r:id="rId12"/>
    <p:sldLayoutId id="214748371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hyperlink" Target="https://www.forest-trends.org/wp-content/uploads/bbop/bbop_resource_paper_limits_20_mar_2012_final_rev-pdf.pdf"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1.jpeg"/><Relationship Id="rId5" Type="http://schemas.openxmlformats.org/officeDocument/2006/relationships/hyperlink" Target="https://doi.org/10.1111/conl.12002" TargetMode="External"/><Relationship Id="rId4" Type="http://schemas.openxmlformats.org/officeDocument/2006/relationships/hyperlink" Target="https://www.forest-trends.org/bbop/resourc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54.jp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65.jpe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comments" Target="../comments/commen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17319" y="1435375"/>
            <a:ext cx="7103206" cy="3170099"/>
          </a:xfrm>
          <a:prstGeom prst="rect">
            <a:avLst/>
          </a:prstGeom>
          <a:noFill/>
        </p:spPr>
        <p:txBody>
          <a:bodyPr wrap="square" rtlCol="0">
            <a:spAutoFit/>
          </a:bodyPr>
          <a:lstStyle/>
          <a:p>
            <a:pPr algn="ctr" defTabSz="768111"/>
            <a:r>
              <a:rPr lang="en-GB" sz="2400" dirty="0">
                <a:latin typeface="Calibri" panose="020F0502020204030204" pitchFamily="34" charset="0"/>
              </a:rPr>
              <a:t>Training Modules for Applying the Mitigation Hierarchy: </a:t>
            </a:r>
          </a:p>
          <a:p>
            <a:pPr algn="ctr" defTabSz="768111"/>
            <a:r>
              <a:rPr lang="en-GB" sz="2400" dirty="0">
                <a:latin typeface="Calibri" panose="020F0502020204030204" pitchFamily="34" charset="0"/>
              </a:rPr>
              <a:t>Planning Policy and Projects for No Net Loss or a Net Gain of Biodiversity</a:t>
            </a:r>
          </a:p>
          <a:p>
            <a:pPr algn="ctr" defTabSz="768111"/>
            <a:endParaRPr lang="fr-FR" sz="2400" b="1" dirty="0">
              <a:latin typeface="Calibri" panose="020F0502020204030204" pitchFamily="34" charset="0"/>
            </a:endParaRPr>
          </a:p>
          <a:p>
            <a:pPr algn="ctr" defTabSz="768111"/>
            <a:r>
              <a:rPr lang="fr-FR" sz="2800" b="1" dirty="0">
                <a:solidFill>
                  <a:schemeClr val="bg1"/>
                </a:solidFill>
                <a:latin typeface="Calibri" panose="020F0502020204030204" pitchFamily="34" charset="0"/>
              </a:rPr>
              <a:t>Module </a:t>
            </a:r>
            <a:r>
              <a:rPr lang="fr-FR" sz="2800" b="1" dirty="0" smtClean="0">
                <a:solidFill>
                  <a:schemeClr val="bg1"/>
                </a:solidFill>
                <a:latin typeface="Calibri" panose="020F0502020204030204" pitchFamily="34" charset="0"/>
              </a:rPr>
              <a:t>7</a:t>
            </a:r>
            <a:endParaRPr lang="fr-FR" sz="2800" b="1" dirty="0">
              <a:solidFill>
                <a:schemeClr val="bg1"/>
              </a:solidFill>
              <a:latin typeface="Calibri" panose="020F0502020204030204" pitchFamily="34" charset="0"/>
            </a:endParaRPr>
          </a:p>
          <a:p>
            <a:pPr algn="ctr" defTabSz="768111"/>
            <a:r>
              <a:rPr lang="en-US" sz="2800" b="1" dirty="0">
                <a:solidFill>
                  <a:schemeClr val="bg1"/>
                </a:solidFill>
                <a:latin typeface="Calibri" panose="020F0502020204030204" pitchFamily="34" charset="0"/>
              </a:rPr>
              <a:t>Key concepts of mitigation</a:t>
            </a:r>
          </a:p>
          <a:p>
            <a:pPr algn="ctr" defTabSz="768111"/>
            <a:endParaRPr lang="fr-FR" sz="2400" b="1" dirty="0">
              <a:latin typeface="Calibri" panose="020F0502020204030204" pitchFamily="34" charset="0"/>
            </a:endParaRPr>
          </a:p>
          <a:p>
            <a:pPr algn="ctr" defTabSz="768111"/>
            <a:endParaRPr lang="fr-FR" sz="2400" b="1" dirty="0">
              <a:latin typeface="Calibri" panose="020F0502020204030204" pitchFamily="34" charset="0"/>
            </a:endParaRPr>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643825" y="141513"/>
            <a:ext cx="8338375"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Module </a:t>
            </a:r>
            <a:r>
              <a:rPr lang="fr-FR" sz="3600" b="1" dirty="0" smtClean="0">
                <a:solidFill>
                  <a:schemeClr val="bg1"/>
                </a:solidFill>
                <a:latin typeface="Calibri" panose="020F0502020204030204" pitchFamily="34" charset="0"/>
              </a:rPr>
              <a:t>7 – Key Concepts of Mitigation</a:t>
            </a:r>
            <a:endParaRPr lang="pt-PT" sz="3600" b="1" dirty="0">
              <a:solidFill>
                <a:schemeClr val="bg1"/>
              </a:solidFill>
              <a:latin typeface="Calibri" panose="020F0502020204030204" pitchFamily="34" charset="0"/>
            </a:endParaRP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110" y="1652429"/>
            <a:ext cx="3708224" cy="3708224"/>
          </a:xfrm>
          <a:prstGeom prst="rect">
            <a:avLst/>
          </a:prstGeom>
          <a:ln>
            <a:noFill/>
          </a:ln>
        </p:spPr>
      </p:pic>
    </p:spTree>
    <p:extLst>
      <p:ext uri="{BB962C8B-B14F-4D97-AF65-F5344CB8AC3E}">
        <p14:creationId xmlns:p14="http://schemas.microsoft.com/office/powerpoint/2010/main" val="246101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850900" y="117476"/>
            <a:ext cx="92837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000000"/>
                </a:solidFill>
                <a:latin typeface="Arial" charset="0"/>
                <a:cs typeface="Arial" charset="0"/>
              </a:defRPr>
            </a:lvl1pPr>
            <a:lvl2pPr marL="742950" indent="-285750" eaLnBrk="0" hangingPunct="0">
              <a:defRPr sz="2800" b="1">
                <a:solidFill>
                  <a:srgbClr val="000000"/>
                </a:solidFill>
                <a:latin typeface="Arial" charset="0"/>
                <a:cs typeface="Arial" charset="0"/>
              </a:defRPr>
            </a:lvl2pPr>
            <a:lvl3pPr marL="1143000" indent="-228600" eaLnBrk="0" hangingPunct="0">
              <a:defRPr sz="2800" b="1">
                <a:solidFill>
                  <a:srgbClr val="000000"/>
                </a:solidFill>
                <a:latin typeface="Arial" charset="0"/>
                <a:cs typeface="Arial" charset="0"/>
              </a:defRPr>
            </a:lvl3pPr>
            <a:lvl4pPr marL="1600200" indent="-228600" eaLnBrk="0" hangingPunct="0">
              <a:defRPr sz="2800" b="1">
                <a:solidFill>
                  <a:srgbClr val="000000"/>
                </a:solidFill>
                <a:latin typeface="Arial" charset="0"/>
                <a:cs typeface="Arial" charset="0"/>
              </a:defRPr>
            </a:lvl4pPr>
            <a:lvl5pPr marL="2057400" indent="-228600" eaLnBrk="0" hangingPunct="0">
              <a:defRPr sz="2800" b="1">
                <a:solidFill>
                  <a:srgbClr val="000000"/>
                </a:solidFill>
                <a:latin typeface="Arial" charset="0"/>
                <a:cs typeface="Arial" charset="0"/>
              </a:defRPr>
            </a:lvl5pPr>
            <a:lvl6pPr marL="2514600" indent="-228600" eaLnBrk="0" fontAlgn="base" hangingPunct="0">
              <a:spcBef>
                <a:spcPct val="0"/>
              </a:spcBef>
              <a:spcAft>
                <a:spcPct val="0"/>
              </a:spcAft>
              <a:defRPr sz="2800" b="1">
                <a:solidFill>
                  <a:srgbClr val="000000"/>
                </a:solidFill>
                <a:latin typeface="Arial" charset="0"/>
                <a:cs typeface="Arial" charset="0"/>
              </a:defRPr>
            </a:lvl6pPr>
            <a:lvl7pPr marL="2971800" indent="-228600" eaLnBrk="0" fontAlgn="base" hangingPunct="0">
              <a:spcBef>
                <a:spcPct val="0"/>
              </a:spcBef>
              <a:spcAft>
                <a:spcPct val="0"/>
              </a:spcAft>
              <a:defRPr sz="2800" b="1">
                <a:solidFill>
                  <a:srgbClr val="000000"/>
                </a:solidFill>
                <a:latin typeface="Arial" charset="0"/>
                <a:cs typeface="Arial" charset="0"/>
              </a:defRPr>
            </a:lvl7pPr>
            <a:lvl8pPr marL="3429000" indent="-228600" eaLnBrk="0" fontAlgn="base" hangingPunct="0">
              <a:spcBef>
                <a:spcPct val="0"/>
              </a:spcBef>
              <a:spcAft>
                <a:spcPct val="0"/>
              </a:spcAft>
              <a:defRPr sz="2800" b="1">
                <a:solidFill>
                  <a:srgbClr val="000000"/>
                </a:solidFill>
                <a:latin typeface="Arial" charset="0"/>
                <a:cs typeface="Arial" charset="0"/>
              </a:defRPr>
            </a:lvl8pPr>
            <a:lvl9pPr marL="3886200" indent="-228600" eaLnBrk="0" fontAlgn="base" hangingPunct="0">
              <a:spcBef>
                <a:spcPct val="0"/>
              </a:spcBef>
              <a:spcAft>
                <a:spcPct val="0"/>
              </a:spcAft>
              <a:defRPr sz="2800" b="1">
                <a:solidFill>
                  <a:srgbClr val="000000"/>
                </a:solidFill>
                <a:latin typeface="Arial" charset="0"/>
                <a:cs typeface="Arial" charset="0"/>
              </a:defRPr>
            </a:lvl9pPr>
          </a:lstStyle>
          <a:p>
            <a:pPr algn="ctr" fontAlgn="base">
              <a:lnSpc>
                <a:spcPct val="90000"/>
              </a:lnSpc>
              <a:spcBef>
                <a:spcPct val="20000"/>
              </a:spcBef>
              <a:spcAft>
                <a:spcPct val="0"/>
              </a:spcAft>
            </a:pPr>
            <a:r>
              <a:rPr lang="en-US" altLang="en-US" b="0" dirty="0">
                <a:solidFill>
                  <a:srgbClr val="FFFFFF"/>
                </a:solidFill>
                <a:latin typeface="Arial" panose="020B0604020202020204" pitchFamily="34" charset="0"/>
                <a:ea typeface="ＭＳ Ｐゴシック" pitchFamily="34" charset="-128"/>
                <a:cs typeface="Arial" panose="020B0604020202020204" pitchFamily="34" charset="0"/>
              </a:rPr>
              <a:t>How to establish where there are limits and what to do?</a:t>
            </a:r>
          </a:p>
        </p:txBody>
      </p:sp>
      <p:sp>
        <p:nvSpPr>
          <p:cNvPr id="5" name="TextBox 4">
            <a:extLst>
              <a:ext uri="{FF2B5EF4-FFF2-40B4-BE49-F238E27FC236}">
                <a16:creationId xmlns:a16="http://schemas.microsoft.com/office/drawing/2014/main" id="{2294DD79-000A-4924-9CEE-56A6268FD64A}"/>
              </a:ext>
            </a:extLst>
          </p:cNvPr>
          <p:cNvSpPr txBox="1"/>
          <p:nvPr/>
        </p:nvSpPr>
        <p:spPr>
          <a:xfrm>
            <a:off x="266700" y="1015791"/>
            <a:ext cx="9531350" cy="5170646"/>
          </a:xfrm>
          <a:prstGeom prst="rect">
            <a:avLst/>
          </a:prstGeom>
          <a:solidFill>
            <a:schemeClr val="bg1"/>
          </a:solidFill>
        </p:spPr>
        <p:txBody>
          <a:bodyPr wrap="square" rtlCol="0">
            <a:spAutoFit/>
          </a:bodyPr>
          <a:lstStyle/>
          <a:p>
            <a:r>
              <a:rPr lang="en-US" sz="2800" b="1" dirty="0">
                <a:solidFill>
                  <a:schemeClr val="accent6"/>
                </a:solidFill>
              </a:rPr>
              <a:t>How to handle possible ‘non-</a:t>
            </a:r>
            <a:r>
              <a:rPr lang="en-US" sz="2800" b="1" dirty="0" err="1">
                <a:solidFill>
                  <a:schemeClr val="accent6"/>
                </a:solidFill>
              </a:rPr>
              <a:t>offsetable</a:t>
            </a:r>
            <a:r>
              <a:rPr lang="en-US" sz="2800" b="1" dirty="0">
                <a:solidFill>
                  <a:schemeClr val="accent6"/>
                </a:solidFill>
              </a:rPr>
              <a:t> impacts’?</a:t>
            </a:r>
            <a:r>
              <a:rPr lang="en-US" sz="2800" b="1" dirty="0"/>
              <a:t>  </a:t>
            </a:r>
          </a:p>
          <a:p>
            <a:pPr>
              <a:spcAft>
                <a:spcPts val="500"/>
              </a:spcAft>
            </a:pPr>
            <a:r>
              <a:rPr lang="en-US" sz="2200" dirty="0"/>
              <a:t>See e.g.:</a:t>
            </a:r>
          </a:p>
          <a:p>
            <a:pPr marL="342900" indent="-342900">
              <a:spcAft>
                <a:spcPts val="500"/>
              </a:spcAft>
              <a:buFont typeface="Wingdings" panose="05000000000000000000" pitchFamily="2" charset="2"/>
              <a:buChar char="à"/>
            </a:pPr>
            <a:r>
              <a:rPr lang="en-US" sz="2200" dirty="0"/>
              <a:t>BBOP 2012 </a:t>
            </a:r>
            <a:r>
              <a:rPr lang="en-US" sz="2200" dirty="0">
                <a:hlinkClick r:id="rId3"/>
              </a:rPr>
              <a:t>Resource Paper: Limits to What Can Be Offset</a:t>
            </a:r>
            <a:r>
              <a:rPr lang="en-US" sz="2200" dirty="0"/>
              <a:t>. </a:t>
            </a:r>
            <a:r>
              <a:rPr lang="en-GB" sz="2200" dirty="0">
                <a:hlinkClick r:id="rId4"/>
              </a:rPr>
              <a:t>https://www.forest-trends.org/bbop/resources/</a:t>
            </a:r>
            <a:endParaRPr lang="en-US" sz="2200" dirty="0"/>
          </a:p>
          <a:p>
            <a:pPr marL="342900" indent="-342900">
              <a:spcAft>
                <a:spcPts val="500"/>
              </a:spcAft>
              <a:buFont typeface="Wingdings" panose="05000000000000000000" pitchFamily="2" charset="2"/>
              <a:buChar char="à"/>
            </a:pPr>
            <a:r>
              <a:rPr lang="en-US" sz="2200" dirty="0"/>
              <a:t>Pilgrim et al., 2012. A process for assessing the </a:t>
            </a:r>
            <a:r>
              <a:rPr lang="en-US" sz="2200" dirty="0" err="1"/>
              <a:t>offsetability</a:t>
            </a:r>
            <a:r>
              <a:rPr lang="en-US" sz="2200" dirty="0"/>
              <a:t> of biodiversity impacts. </a:t>
            </a:r>
            <a:r>
              <a:rPr lang="en-GB" sz="2200" dirty="0">
                <a:hlinkClick r:id="rId5"/>
              </a:rPr>
              <a:t>https://doi.org/10.1111/conl.12002</a:t>
            </a:r>
            <a:endParaRPr lang="en-US" sz="2200" dirty="0"/>
          </a:p>
          <a:p>
            <a:endParaRPr lang="en-US" dirty="0"/>
          </a:p>
          <a:p>
            <a:r>
              <a:rPr lang="en-US" sz="2800" b="1" dirty="0">
                <a:solidFill>
                  <a:schemeClr val="accent6"/>
                </a:solidFill>
              </a:rPr>
              <a:t>What to do?  </a:t>
            </a:r>
          </a:p>
          <a:p>
            <a:pPr>
              <a:spcAft>
                <a:spcPts val="500"/>
              </a:spcAft>
            </a:pPr>
            <a:endParaRPr lang="en-US" sz="1100" dirty="0"/>
          </a:p>
          <a:p>
            <a:pPr>
              <a:spcAft>
                <a:spcPts val="500"/>
              </a:spcAft>
            </a:pPr>
            <a:r>
              <a:rPr lang="en-US" sz="2200" dirty="0"/>
              <a:t>If it seems (e.g. during screening) that there is a risk of non-</a:t>
            </a:r>
            <a:r>
              <a:rPr lang="en-US" sz="2200" dirty="0" err="1"/>
              <a:t>offsetable</a:t>
            </a:r>
            <a:r>
              <a:rPr lang="en-US" sz="2200" dirty="0"/>
              <a:t> impacts on irreplaceable biota: </a:t>
            </a:r>
          </a:p>
          <a:p>
            <a:pPr marL="285750" indent="-285750">
              <a:spcAft>
                <a:spcPts val="500"/>
              </a:spcAft>
              <a:buFont typeface="Arial" panose="020B0604020202020204" pitchFamily="34" charset="0"/>
              <a:buChar char="•"/>
            </a:pPr>
            <a:r>
              <a:rPr lang="en-US" sz="2200" dirty="0"/>
              <a:t>Do an assessment of need and desirability and a thorough alternatives analysis </a:t>
            </a:r>
          </a:p>
          <a:p>
            <a:pPr marL="285750" indent="-285750">
              <a:spcAft>
                <a:spcPts val="500"/>
              </a:spcAft>
              <a:buFont typeface="Arial" panose="020B0604020202020204" pitchFamily="34" charset="0"/>
              <a:buChar char="•"/>
            </a:pPr>
            <a:r>
              <a:rPr lang="en-US" sz="2200" dirty="0"/>
              <a:t>Review the mitigation hierarchy and see whether project components can be redesigned so that any residual impacts could be offset.</a:t>
            </a:r>
          </a:p>
        </p:txBody>
      </p:sp>
      <p:pic>
        <p:nvPicPr>
          <p:cNvPr id="6" name="Picture 4"/>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963150" y="1136650"/>
            <a:ext cx="2019300" cy="499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545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850900" y="117476"/>
            <a:ext cx="92837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000000"/>
                </a:solidFill>
                <a:latin typeface="Arial" charset="0"/>
                <a:cs typeface="Arial" charset="0"/>
              </a:defRPr>
            </a:lvl1pPr>
            <a:lvl2pPr marL="742950" indent="-285750" eaLnBrk="0" hangingPunct="0">
              <a:defRPr sz="2800" b="1">
                <a:solidFill>
                  <a:srgbClr val="000000"/>
                </a:solidFill>
                <a:latin typeface="Arial" charset="0"/>
                <a:cs typeface="Arial" charset="0"/>
              </a:defRPr>
            </a:lvl2pPr>
            <a:lvl3pPr marL="1143000" indent="-228600" eaLnBrk="0" hangingPunct="0">
              <a:defRPr sz="2800" b="1">
                <a:solidFill>
                  <a:srgbClr val="000000"/>
                </a:solidFill>
                <a:latin typeface="Arial" charset="0"/>
                <a:cs typeface="Arial" charset="0"/>
              </a:defRPr>
            </a:lvl3pPr>
            <a:lvl4pPr marL="1600200" indent="-228600" eaLnBrk="0" hangingPunct="0">
              <a:defRPr sz="2800" b="1">
                <a:solidFill>
                  <a:srgbClr val="000000"/>
                </a:solidFill>
                <a:latin typeface="Arial" charset="0"/>
                <a:cs typeface="Arial" charset="0"/>
              </a:defRPr>
            </a:lvl4pPr>
            <a:lvl5pPr marL="2057400" indent="-228600" eaLnBrk="0" hangingPunct="0">
              <a:defRPr sz="2800" b="1">
                <a:solidFill>
                  <a:srgbClr val="000000"/>
                </a:solidFill>
                <a:latin typeface="Arial" charset="0"/>
                <a:cs typeface="Arial" charset="0"/>
              </a:defRPr>
            </a:lvl5pPr>
            <a:lvl6pPr marL="2514600" indent="-228600" eaLnBrk="0" fontAlgn="base" hangingPunct="0">
              <a:spcBef>
                <a:spcPct val="0"/>
              </a:spcBef>
              <a:spcAft>
                <a:spcPct val="0"/>
              </a:spcAft>
              <a:defRPr sz="2800" b="1">
                <a:solidFill>
                  <a:srgbClr val="000000"/>
                </a:solidFill>
                <a:latin typeface="Arial" charset="0"/>
                <a:cs typeface="Arial" charset="0"/>
              </a:defRPr>
            </a:lvl6pPr>
            <a:lvl7pPr marL="2971800" indent="-228600" eaLnBrk="0" fontAlgn="base" hangingPunct="0">
              <a:spcBef>
                <a:spcPct val="0"/>
              </a:spcBef>
              <a:spcAft>
                <a:spcPct val="0"/>
              </a:spcAft>
              <a:defRPr sz="2800" b="1">
                <a:solidFill>
                  <a:srgbClr val="000000"/>
                </a:solidFill>
                <a:latin typeface="Arial" charset="0"/>
                <a:cs typeface="Arial" charset="0"/>
              </a:defRPr>
            </a:lvl7pPr>
            <a:lvl8pPr marL="3429000" indent="-228600" eaLnBrk="0" fontAlgn="base" hangingPunct="0">
              <a:spcBef>
                <a:spcPct val="0"/>
              </a:spcBef>
              <a:spcAft>
                <a:spcPct val="0"/>
              </a:spcAft>
              <a:defRPr sz="2800" b="1">
                <a:solidFill>
                  <a:srgbClr val="000000"/>
                </a:solidFill>
                <a:latin typeface="Arial" charset="0"/>
                <a:cs typeface="Arial" charset="0"/>
              </a:defRPr>
            </a:lvl8pPr>
            <a:lvl9pPr marL="3886200" indent="-228600" eaLnBrk="0" fontAlgn="base" hangingPunct="0">
              <a:spcBef>
                <a:spcPct val="0"/>
              </a:spcBef>
              <a:spcAft>
                <a:spcPct val="0"/>
              </a:spcAft>
              <a:defRPr sz="2800" b="1">
                <a:solidFill>
                  <a:srgbClr val="000000"/>
                </a:solidFill>
                <a:latin typeface="Arial" charset="0"/>
                <a:cs typeface="Arial" charset="0"/>
              </a:defRPr>
            </a:lvl9pPr>
          </a:lstStyle>
          <a:p>
            <a:pPr algn="ctr" fontAlgn="base">
              <a:lnSpc>
                <a:spcPct val="90000"/>
              </a:lnSpc>
              <a:spcBef>
                <a:spcPct val="20000"/>
              </a:spcBef>
              <a:spcAft>
                <a:spcPct val="0"/>
              </a:spcAft>
            </a:pPr>
            <a:r>
              <a:rPr lang="en-US" altLang="en-US" b="0" dirty="0">
                <a:solidFill>
                  <a:srgbClr val="FFFFFF"/>
                </a:solidFill>
                <a:latin typeface="Arial" panose="020B0604020202020204" pitchFamily="34" charset="0"/>
                <a:ea typeface="ＭＳ Ｐゴシック" pitchFamily="34" charset="-128"/>
                <a:cs typeface="Arial" panose="020B0604020202020204" pitchFamily="34" charset="0"/>
              </a:rPr>
              <a:t>How to establish where there are limits and what to do?</a:t>
            </a:r>
          </a:p>
        </p:txBody>
      </p:sp>
      <p:sp>
        <p:nvSpPr>
          <p:cNvPr id="5" name="TextBox 4">
            <a:extLst>
              <a:ext uri="{FF2B5EF4-FFF2-40B4-BE49-F238E27FC236}">
                <a16:creationId xmlns:a16="http://schemas.microsoft.com/office/drawing/2014/main" id="{2294DD79-000A-4924-9CEE-56A6268FD64A}"/>
              </a:ext>
            </a:extLst>
          </p:cNvPr>
          <p:cNvSpPr txBox="1"/>
          <p:nvPr/>
        </p:nvSpPr>
        <p:spPr>
          <a:xfrm>
            <a:off x="381000" y="857041"/>
            <a:ext cx="10941050" cy="5332229"/>
          </a:xfrm>
          <a:prstGeom prst="rect">
            <a:avLst/>
          </a:prstGeom>
          <a:solidFill>
            <a:schemeClr val="bg1"/>
          </a:solidFill>
        </p:spPr>
        <p:txBody>
          <a:bodyPr wrap="square" rtlCol="0">
            <a:spAutoFit/>
          </a:bodyPr>
          <a:lstStyle/>
          <a:p>
            <a:r>
              <a:rPr lang="en-US" sz="2800" b="1" dirty="0">
                <a:solidFill>
                  <a:schemeClr val="accent6"/>
                </a:solidFill>
              </a:rPr>
              <a:t>What to do? </a:t>
            </a:r>
            <a:r>
              <a:rPr lang="en-US" sz="2400" dirty="0">
                <a:solidFill>
                  <a:schemeClr val="accent6"/>
                </a:solidFill>
              </a:rPr>
              <a:t>Continued…</a:t>
            </a:r>
          </a:p>
          <a:p>
            <a:endParaRPr lang="en-US" sz="1100" b="1" dirty="0"/>
          </a:p>
          <a:p>
            <a:pPr>
              <a:spcAft>
                <a:spcPts val="500"/>
              </a:spcAft>
            </a:pPr>
            <a:r>
              <a:rPr lang="en-US" sz="2200" dirty="0"/>
              <a:t>If there are no alternatives and no redesign could avoid the non-</a:t>
            </a:r>
            <a:r>
              <a:rPr lang="en-US" sz="2200" dirty="0" err="1"/>
              <a:t>offsetable</a:t>
            </a:r>
            <a:r>
              <a:rPr lang="en-US" sz="2200" dirty="0"/>
              <a:t> impacts, and if exceptional circumstances apply (e.g. project of overriding public interest)</a:t>
            </a:r>
          </a:p>
          <a:p>
            <a:pPr marL="285750" indent="-285750">
              <a:spcAft>
                <a:spcPts val="500"/>
              </a:spcAft>
              <a:buFont typeface="Arial" panose="020B0604020202020204" pitchFamily="34" charset="0"/>
              <a:buChar char="•"/>
            </a:pPr>
            <a:r>
              <a:rPr lang="en-US" sz="2200" dirty="0"/>
              <a:t>Assess all potential impacts (direct, indirect, cumulative) </a:t>
            </a:r>
          </a:p>
          <a:p>
            <a:pPr marL="285750" indent="-285750">
              <a:spcAft>
                <a:spcPts val="500"/>
              </a:spcAft>
              <a:buFont typeface="Arial" panose="020B0604020202020204" pitchFamily="34" charset="0"/>
              <a:buChar char="•"/>
            </a:pPr>
            <a:r>
              <a:rPr lang="en-US" sz="2200" dirty="0"/>
              <a:t>Design best possible mitigation </a:t>
            </a:r>
          </a:p>
          <a:p>
            <a:pPr marL="285750" indent="-285750">
              <a:spcAft>
                <a:spcPts val="500"/>
              </a:spcAft>
              <a:buFont typeface="Arial" panose="020B0604020202020204" pitchFamily="34" charset="0"/>
              <a:buChar char="•"/>
            </a:pPr>
            <a:r>
              <a:rPr lang="en-US" sz="2200" dirty="0"/>
              <a:t>Undertake thorough regional studies to verify presence/ absence of affected biota</a:t>
            </a:r>
          </a:p>
          <a:p>
            <a:pPr marL="285750" indent="-285750">
              <a:spcAft>
                <a:spcPts val="500"/>
              </a:spcAft>
              <a:buFont typeface="Arial" panose="020B0604020202020204" pitchFamily="34" charset="0"/>
              <a:buChar char="•"/>
            </a:pPr>
            <a:r>
              <a:rPr lang="en-US" sz="2200" dirty="0"/>
              <a:t>Quantify residual impacts, including – explicitly – the non-</a:t>
            </a:r>
            <a:r>
              <a:rPr lang="en-US" sz="2200" dirty="0" err="1"/>
              <a:t>offsetable</a:t>
            </a:r>
            <a:r>
              <a:rPr lang="en-US" sz="2200" dirty="0"/>
              <a:t> impacts</a:t>
            </a:r>
          </a:p>
          <a:p>
            <a:pPr marL="285750" indent="-285750">
              <a:spcAft>
                <a:spcPts val="500"/>
              </a:spcAft>
              <a:buFont typeface="Arial" panose="020B0604020202020204" pitchFamily="34" charset="0"/>
              <a:buChar char="•"/>
            </a:pPr>
            <a:r>
              <a:rPr lang="en-US" sz="2200" b="1" dirty="0">
                <a:solidFill>
                  <a:srgbClr val="FF0000"/>
                </a:solidFill>
              </a:rPr>
              <a:t>Do not claim NNL/BNG </a:t>
            </a:r>
            <a:r>
              <a:rPr lang="en-US" sz="2200" dirty="0"/>
              <a:t>for the project as a whole</a:t>
            </a:r>
          </a:p>
          <a:p>
            <a:pPr marL="285750" indent="-285750">
              <a:spcAft>
                <a:spcPts val="500"/>
              </a:spcAft>
              <a:buFont typeface="Arial" panose="020B0604020202020204" pitchFamily="34" charset="0"/>
              <a:buChar char="•"/>
            </a:pPr>
            <a:r>
              <a:rPr lang="en-US" sz="2200" dirty="0"/>
              <a:t>Design </a:t>
            </a:r>
            <a:r>
              <a:rPr lang="en-US" sz="2200" b="1" dirty="0">
                <a:solidFill>
                  <a:srgbClr val="FF0000"/>
                </a:solidFill>
              </a:rPr>
              <a:t>best possible compensation </a:t>
            </a:r>
            <a:r>
              <a:rPr lang="en-US" sz="2200" dirty="0"/>
              <a:t>for residual impacts: </a:t>
            </a:r>
          </a:p>
          <a:p>
            <a:pPr marL="742950" lvl="1" indent="-285750">
              <a:spcAft>
                <a:spcPts val="500"/>
              </a:spcAft>
              <a:buFont typeface="Arial" panose="020B0604020202020204" pitchFamily="34" charset="0"/>
              <a:buChar char="•"/>
            </a:pPr>
            <a:r>
              <a:rPr lang="en-US" sz="2200" dirty="0"/>
              <a:t>For all ‘</a:t>
            </a:r>
            <a:r>
              <a:rPr lang="en-US" sz="2200" dirty="0" err="1"/>
              <a:t>offsetable</a:t>
            </a:r>
            <a:r>
              <a:rPr lang="en-US" sz="2200" dirty="0"/>
              <a:t>’ impacts, do compensatory conservation                                                  that results in generous BNG for those biota</a:t>
            </a:r>
          </a:p>
          <a:p>
            <a:pPr marL="742950" lvl="1" indent="-285750">
              <a:spcAft>
                <a:spcPts val="500"/>
              </a:spcAft>
              <a:buFont typeface="Arial" panose="020B0604020202020204" pitchFamily="34" charset="0"/>
              <a:buChar char="•"/>
            </a:pPr>
            <a:r>
              <a:rPr lang="en-US" sz="2200" dirty="0"/>
              <a:t>Identify biota closely related to the affected irreplaceable                                                 biota and deliver gains for these, if possible.</a:t>
            </a:r>
            <a:endParaRPr lang="en-GB" sz="2200"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25784" y="4349750"/>
            <a:ext cx="3919266" cy="2277050"/>
          </a:xfrm>
          <a:prstGeom prst="rect">
            <a:avLst/>
          </a:prstGeom>
          <a:solidFill>
            <a:schemeClr val="bg1"/>
          </a:solidFill>
          <a:ln w="3175">
            <a:solidFill>
              <a:schemeClr val="tx1"/>
            </a:solidFill>
          </a:ln>
        </p:spPr>
      </p:pic>
    </p:spTree>
    <p:extLst>
      <p:ext uri="{BB962C8B-B14F-4D97-AF65-F5344CB8AC3E}">
        <p14:creationId xmlns:p14="http://schemas.microsoft.com/office/powerpoint/2010/main" val="378528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Key concepts</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46511" y="2771345"/>
            <a:ext cx="8338375" cy="1938992"/>
          </a:xfrm>
          <a:prstGeom prst="rect">
            <a:avLst/>
          </a:prstGeom>
          <a:noFill/>
        </p:spPr>
        <p:txBody>
          <a:bodyPr wrap="square" rtlCol="0">
            <a:spAutoFit/>
          </a:bodyPr>
          <a:lstStyle/>
          <a:p>
            <a:pPr algn="ctr" defTabSz="768111"/>
            <a:r>
              <a:rPr lang="fr-FR" sz="4000" b="1" dirty="0">
                <a:latin typeface="Calibri" panose="020F0502020204030204" pitchFamily="34" charset="0"/>
              </a:rPr>
              <a:t>Spatial planning</a:t>
            </a:r>
            <a:br>
              <a:rPr lang="fr-FR" sz="4000" b="1" dirty="0">
                <a:latin typeface="Calibri" panose="020F0502020204030204" pitchFamily="34" charset="0"/>
              </a:rPr>
            </a:br>
            <a:r>
              <a:rPr lang="fr-FR" sz="4000" b="1" dirty="0">
                <a:latin typeface="Calibri" panose="020F0502020204030204" pitchFamily="34" charset="0"/>
              </a:rPr>
              <a:t/>
            </a:r>
            <a:br>
              <a:rPr lang="fr-FR" sz="4000" b="1" dirty="0">
                <a:latin typeface="Calibri" panose="020F0502020204030204" pitchFamily="34" charset="0"/>
              </a:rPr>
            </a:br>
            <a:endParaRPr lang="fr-FR" sz="4000" b="1" dirty="0">
              <a:latin typeface="Calibri" panose="020F0502020204030204" pitchFamily="34" charset="0"/>
            </a:endParaRPr>
          </a:p>
        </p:txBody>
      </p:sp>
    </p:spTree>
    <p:extLst>
      <p:ext uri="{BB962C8B-B14F-4D97-AF65-F5344CB8AC3E}">
        <p14:creationId xmlns:p14="http://schemas.microsoft.com/office/powerpoint/2010/main" val="408728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49112" y="820257"/>
            <a:ext cx="6576646" cy="892552"/>
          </a:xfrm>
          <a:prstGeom prst="rect">
            <a:avLst/>
          </a:prstGeom>
          <a:solidFill>
            <a:schemeClr val="accent1">
              <a:lumMod val="75000"/>
              <a:alpha val="80000"/>
            </a:schemeClr>
          </a:solidFill>
        </p:spPr>
        <p:txBody>
          <a:bodyPr wrap="square">
            <a:spAutoFit/>
          </a:bodyPr>
          <a:lstStyle/>
          <a:p>
            <a:pPr algn="ctr" defTabSz="914400">
              <a:spcBef>
                <a:spcPts val="1200"/>
              </a:spcBef>
              <a:spcAft>
                <a:spcPts val="800"/>
              </a:spcAft>
              <a:defRPr/>
            </a:pPr>
            <a:r>
              <a:rPr lang="en-US" sz="2600" dirty="0">
                <a:solidFill>
                  <a:prstClr val="white"/>
                </a:solidFill>
                <a:latin typeface="Arial" panose="020B0604020202020204" pitchFamily="34" charset="0"/>
                <a:cs typeface="Arial" panose="020B0604020202020204" pitchFamily="34" charset="0"/>
              </a:rPr>
              <a:t>Good decision-making on biodiversity in the landscape &amp; NNL or NG outcomes </a:t>
            </a:r>
            <a:endParaRPr lang="en-GB" sz="2600" dirty="0">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7141988" y="1443131"/>
            <a:ext cx="3300554" cy="1323439"/>
          </a:xfrm>
          <a:prstGeom prst="rect">
            <a:avLst/>
          </a:prstGeom>
          <a:solidFill>
            <a:schemeClr val="accent5">
              <a:lumMod val="20000"/>
              <a:lumOff val="80000"/>
            </a:schemeClr>
          </a:solidFill>
        </p:spPr>
        <p:txBody>
          <a:bodyPr wrap="square">
            <a:spAutoFit/>
          </a:bodyPr>
          <a:lstStyle/>
          <a:p>
            <a:pPr marL="117475" lvl="1" defTabSz="914400">
              <a:spcBef>
                <a:spcPts val="800"/>
              </a:spcBef>
              <a:spcAft>
                <a:spcPts val="800"/>
              </a:spcAft>
              <a:defRPr/>
            </a:pPr>
            <a:r>
              <a:rPr lang="en-US" sz="2000" dirty="0">
                <a:solidFill>
                  <a:prstClr val="black"/>
                </a:solidFill>
                <a:latin typeface="Arial" panose="020B0604020202020204" pitchFamily="34" charset="0"/>
                <a:cs typeface="Arial" panose="020B0604020202020204" pitchFamily="34" charset="0"/>
              </a:rPr>
              <a:t>e.g. What to conserve, where, how much…? Where to enable project development?</a:t>
            </a:r>
            <a:endParaRPr lang="en-GB" sz="2000" dirty="0">
              <a:solidFill>
                <a:prstClr val="black"/>
              </a:solidFill>
              <a:latin typeface="Arial" panose="020B0604020202020204" pitchFamily="34" charset="0"/>
              <a:cs typeface="Arial" panose="020B0604020202020204" pitchFamily="34" charset="0"/>
            </a:endParaRPr>
          </a:p>
        </p:txBody>
      </p:sp>
      <p:sp>
        <p:nvSpPr>
          <p:cNvPr id="17" name="Rectangle 16"/>
          <p:cNvSpPr/>
          <p:nvPr/>
        </p:nvSpPr>
        <p:spPr>
          <a:xfrm>
            <a:off x="764353" y="2603192"/>
            <a:ext cx="4332391" cy="892552"/>
          </a:xfrm>
          <a:prstGeom prst="rect">
            <a:avLst/>
          </a:prstGeom>
          <a:solidFill>
            <a:schemeClr val="accent6">
              <a:lumMod val="75000"/>
              <a:alpha val="80000"/>
            </a:schemeClr>
          </a:solidFill>
        </p:spPr>
        <p:txBody>
          <a:bodyPr wrap="square">
            <a:spAutoFit/>
          </a:bodyPr>
          <a:lstStyle/>
          <a:p>
            <a:pPr defTabSz="914400">
              <a:spcBef>
                <a:spcPts val="1200"/>
              </a:spcBef>
              <a:spcAft>
                <a:spcPts val="800"/>
              </a:spcAft>
              <a:defRPr/>
            </a:pPr>
            <a:r>
              <a:rPr lang="en-US" sz="2600" dirty="0">
                <a:solidFill>
                  <a:prstClr val="black"/>
                </a:solidFill>
                <a:latin typeface="Arial" panose="020B0604020202020204" pitchFamily="34" charset="0"/>
                <a:cs typeface="Arial" panose="020B0604020202020204" pitchFamily="34" charset="0"/>
              </a:rPr>
              <a:t>Good (spatially explicit) assessment and planning</a:t>
            </a:r>
            <a:endParaRPr lang="en-GB" sz="2600"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775679" y="4404196"/>
            <a:ext cx="2015447" cy="892552"/>
          </a:xfrm>
          <a:prstGeom prst="rect">
            <a:avLst/>
          </a:prstGeom>
          <a:solidFill>
            <a:schemeClr val="accent2">
              <a:lumMod val="75000"/>
              <a:alpha val="80000"/>
            </a:schemeClr>
          </a:solidFill>
        </p:spPr>
        <p:txBody>
          <a:bodyPr wrap="square">
            <a:spAutoFit/>
          </a:bodyPr>
          <a:lstStyle/>
          <a:p>
            <a:pPr defTabSz="914400">
              <a:spcBef>
                <a:spcPts val="1200"/>
              </a:spcBef>
              <a:spcAft>
                <a:spcPts val="800"/>
              </a:spcAft>
              <a:defRPr/>
            </a:pPr>
            <a:r>
              <a:rPr lang="en-US" sz="2600" dirty="0">
                <a:solidFill>
                  <a:prstClr val="black"/>
                </a:solidFill>
                <a:latin typeface="Arial" panose="020B0604020202020204" pitchFamily="34" charset="0"/>
                <a:cs typeface="Arial" panose="020B0604020202020204" pitchFamily="34" charset="0"/>
              </a:rPr>
              <a:t>Data and information</a:t>
            </a:r>
            <a:endParaRPr lang="en-GB" sz="2600" dirty="0">
              <a:solidFill>
                <a:prstClr val="black"/>
              </a:solidFill>
              <a:latin typeface="Arial" panose="020B0604020202020204" pitchFamily="34" charset="0"/>
              <a:cs typeface="Arial" panose="020B0604020202020204" pitchFamily="34" charset="0"/>
            </a:endParaRPr>
          </a:p>
        </p:txBody>
      </p:sp>
      <p:sp>
        <p:nvSpPr>
          <p:cNvPr id="19" name="Right Arrow 18"/>
          <p:cNvSpPr/>
          <p:nvPr/>
        </p:nvSpPr>
        <p:spPr>
          <a:xfrm rot="16200000">
            <a:off x="1926523" y="1507997"/>
            <a:ext cx="644770" cy="121334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0" name="Right Arrow 19"/>
          <p:cNvSpPr/>
          <p:nvPr/>
        </p:nvSpPr>
        <p:spPr>
          <a:xfrm rot="16200000">
            <a:off x="1897948" y="3341251"/>
            <a:ext cx="644770" cy="121334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1" name="Rectangle 20"/>
          <p:cNvSpPr/>
          <p:nvPr/>
        </p:nvSpPr>
        <p:spPr>
          <a:xfrm>
            <a:off x="5081502" y="2952729"/>
            <a:ext cx="4843547" cy="1015663"/>
          </a:xfrm>
          <a:prstGeom prst="rect">
            <a:avLst/>
          </a:prstGeom>
          <a:solidFill>
            <a:schemeClr val="accent6">
              <a:lumMod val="50000"/>
            </a:schemeClr>
          </a:solidFill>
        </p:spPr>
        <p:txBody>
          <a:bodyPr wrap="square">
            <a:spAutoFit/>
          </a:bodyPr>
          <a:lstStyle/>
          <a:p>
            <a:pPr marL="117475" lvl="1" defTabSz="914400">
              <a:spcBef>
                <a:spcPts val="800"/>
              </a:spcBef>
              <a:spcAft>
                <a:spcPts val="800"/>
              </a:spcAft>
              <a:defRPr/>
            </a:pPr>
            <a:r>
              <a:rPr lang="en-US" sz="2000" dirty="0">
                <a:solidFill>
                  <a:prstClr val="white"/>
                </a:solidFill>
                <a:latin typeface="Arial" panose="020B0604020202020204" pitchFamily="34" charset="0"/>
                <a:cs typeface="Arial" panose="020B0604020202020204" pitchFamily="34" charset="0"/>
              </a:rPr>
              <a:t>e.g. Mitigation planning (facilitated through SEA, EIA), conservation planning,      land use planning, …</a:t>
            </a:r>
            <a:endParaRPr lang="en-GB" sz="2000" dirty="0">
              <a:solidFill>
                <a:prstClr val="white"/>
              </a:solidFill>
              <a:latin typeface="Arial" panose="020B0604020202020204" pitchFamily="34" charset="0"/>
              <a:cs typeface="Arial" panose="020B0604020202020204" pitchFamily="34" charset="0"/>
            </a:endParaRPr>
          </a:p>
        </p:txBody>
      </p:sp>
      <p:sp>
        <p:nvSpPr>
          <p:cNvPr id="22" name="Rectangle 21"/>
          <p:cNvSpPr/>
          <p:nvPr/>
        </p:nvSpPr>
        <p:spPr>
          <a:xfrm>
            <a:off x="2783506" y="4237369"/>
            <a:ext cx="4063065" cy="1938992"/>
          </a:xfrm>
          <a:prstGeom prst="rect">
            <a:avLst/>
          </a:prstGeom>
          <a:solidFill>
            <a:schemeClr val="accent2">
              <a:lumMod val="50000"/>
            </a:schemeClr>
          </a:solidFill>
        </p:spPr>
        <p:txBody>
          <a:bodyPr wrap="square">
            <a:spAutoFit/>
          </a:bodyPr>
          <a:lstStyle/>
          <a:p>
            <a:pPr marL="460375" lvl="1" indent="-342900" defTabSz="914400">
              <a:buFont typeface="Arial" panose="020B0604020202020204" pitchFamily="34" charset="0"/>
              <a:buChar char="•"/>
              <a:defRPr/>
            </a:pPr>
            <a:r>
              <a:rPr lang="en-US" sz="2000" dirty="0">
                <a:solidFill>
                  <a:prstClr val="white"/>
                </a:solidFill>
                <a:latin typeface="Arial" panose="020B0604020202020204" pitchFamily="34" charset="0"/>
                <a:cs typeface="Arial" panose="020B0604020202020204" pitchFamily="34" charset="0"/>
              </a:rPr>
              <a:t>Relevant</a:t>
            </a:r>
          </a:p>
          <a:p>
            <a:pPr marL="460375" lvl="1" indent="-342900" defTabSz="914400">
              <a:buFont typeface="Arial" panose="020B0604020202020204" pitchFamily="34" charset="0"/>
              <a:buChar char="•"/>
              <a:defRPr/>
            </a:pPr>
            <a:r>
              <a:rPr lang="en-US" sz="2000" dirty="0">
                <a:solidFill>
                  <a:prstClr val="white"/>
                </a:solidFill>
                <a:latin typeface="Arial" panose="020B0604020202020204" pitchFamily="34" charset="0"/>
                <a:cs typeface="Arial" panose="020B0604020202020204" pitchFamily="34" charset="0"/>
              </a:rPr>
              <a:t>Accessible</a:t>
            </a:r>
          </a:p>
          <a:p>
            <a:pPr marL="460375" lvl="1" indent="-342900" defTabSz="914400">
              <a:buFont typeface="Arial" panose="020B0604020202020204" pitchFamily="34" charset="0"/>
              <a:buChar char="•"/>
              <a:defRPr/>
            </a:pPr>
            <a:r>
              <a:rPr lang="en-US" sz="2000" dirty="0">
                <a:solidFill>
                  <a:prstClr val="white"/>
                </a:solidFill>
                <a:latin typeface="Arial" panose="020B0604020202020204" pitchFamily="34" charset="0"/>
                <a:cs typeface="Arial" panose="020B0604020202020204" pitchFamily="34" charset="0"/>
              </a:rPr>
              <a:t>Updated</a:t>
            </a:r>
          </a:p>
          <a:p>
            <a:pPr marL="460375" lvl="1" indent="-342900" defTabSz="914400">
              <a:buFont typeface="Arial" panose="020B0604020202020204" pitchFamily="34" charset="0"/>
              <a:buChar char="•"/>
              <a:defRPr/>
            </a:pPr>
            <a:r>
              <a:rPr lang="en-US" sz="2000" dirty="0">
                <a:solidFill>
                  <a:prstClr val="white"/>
                </a:solidFill>
                <a:latin typeface="Arial" panose="020B0604020202020204" pitchFamily="34" charset="0"/>
                <a:cs typeface="Arial" panose="020B0604020202020204" pitchFamily="34" charset="0"/>
              </a:rPr>
              <a:t>Consolidated</a:t>
            </a:r>
          </a:p>
          <a:p>
            <a:pPr marL="460375" lvl="1" indent="-342900" defTabSz="914400">
              <a:buFont typeface="Arial" panose="020B0604020202020204" pitchFamily="34" charset="0"/>
              <a:buChar char="•"/>
              <a:defRPr/>
            </a:pPr>
            <a:r>
              <a:rPr lang="en-US" sz="2000" dirty="0">
                <a:solidFill>
                  <a:prstClr val="white"/>
                </a:solidFill>
                <a:latin typeface="Arial" panose="020B0604020202020204" pitchFamily="34" charset="0"/>
                <a:cs typeface="Arial" panose="020B0604020202020204" pitchFamily="34" charset="0"/>
              </a:rPr>
              <a:t>With guidance on how to use</a:t>
            </a:r>
          </a:p>
          <a:p>
            <a:pPr marL="460375" lvl="1" indent="-342900" defTabSz="914400">
              <a:buFont typeface="Arial" panose="020B0604020202020204" pitchFamily="34" charset="0"/>
              <a:buChar char="•"/>
              <a:defRPr/>
            </a:pPr>
            <a:r>
              <a:rPr lang="en-US" sz="2000" dirty="0">
                <a:solidFill>
                  <a:prstClr val="white"/>
                </a:solidFill>
                <a:latin typeface="Arial" panose="020B0604020202020204" pitchFamily="34" charset="0"/>
                <a:cs typeface="Arial" panose="020B0604020202020204" pitchFamily="34" charset="0"/>
              </a:rPr>
              <a:t>Integrated in DM processes</a:t>
            </a:r>
            <a:endParaRPr lang="en-GB" sz="2000" dirty="0">
              <a:solidFill>
                <a:prstClr val="white"/>
              </a:solidFill>
              <a:latin typeface="Arial" panose="020B0604020202020204" pitchFamily="34" charset="0"/>
              <a:cs typeface="Arial" panose="020B0604020202020204" pitchFamily="34" charset="0"/>
            </a:endParaRPr>
          </a:p>
        </p:txBody>
      </p:sp>
      <p:sp>
        <p:nvSpPr>
          <p:cNvPr id="23" name="Rectangle 22"/>
          <p:cNvSpPr/>
          <p:nvPr/>
        </p:nvSpPr>
        <p:spPr>
          <a:xfrm>
            <a:off x="8588082" y="5398213"/>
            <a:ext cx="3461043" cy="1292662"/>
          </a:xfrm>
          <a:prstGeom prst="rect">
            <a:avLst/>
          </a:prstGeom>
          <a:solidFill>
            <a:schemeClr val="accent1">
              <a:lumMod val="50000"/>
              <a:alpha val="80000"/>
            </a:schemeClr>
          </a:solidFill>
        </p:spPr>
        <p:txBody>
          <a:bodyPr wrap="square">
            <a:spAutoFit/>
          </a:bodyPr>
          <a:lstStyle/>
          <a:p>
            <a:pPr defTabSz="914400">
              <a:spcBef>
                <a:spcPts val="1200"/>
              </a:spcBef>
              <a:spcAft>
                <a:spcPts val="800"/>
              </a:spcAft>
              <a:defRPr/>
            </a:pPr>
            <a:r>
              <a:rPr lang="en-US" sz="2600" dirty="0">
                <a:solidFill>
                  <a:prstClr val="white"/>
                </a:solidFill>
                <a:latin typeface="Arial" panose="020B0604020202020204" pitchFamily="34" charset="0"/>
                <a:cs typeface="Arial" panose="020B0604020202020204" pitchFamily="34" charset="0"/>
              </a:rPr>
              <a:t>Supporting systems, policy, coordination, capacity, etc.</a:t>
            </a:r>
            <a:endParaRPr lang="en-GB" sz="2600" dirty="0">
              <a:solidFill>
                <a:prstClr val="white"/>
              </a:solidFill>
              <a:latin typeface="Arial" panose="020B0604020202020204" pitchFamily="34" charset="0"/>
              <a:cs typeface="Arial" panose="020B0604020202020204" pitchFamily="34" charset="0"/>
            </a:endParaRPr>
          </a:p>
        </p:txBody>
      </p:sp>
      <p:sp>
        <p:nvSpPr>
          <p:cNvPr id="24" name="Right Arrow 23"/>
          <p:cNvSpPr/>
          <p:nvPr/>
        </p:nvSpPr>
        <p:spPr>
          <a:xfrm rot="16200000">
            <a:off x="6757874" y="4291185"/>
            <a:ext cx="904465" cy="403784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5" name="Title 5"/>
          <p:cNvSpPr txBox="1">
            <a:spLocks/>
          </p:cNvSpPr>
          <p:nvPr/>
        </p:nvSpPr>
        <p:spPr>
          <a:xfrm>
            <a:off x="1078267" y="96794"/>
            <a:ext cx="8920192" cy="57606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solidFill>
                  <a:schemeClr val="bg1"/>
                </a:solidFill>
                <a:latin typeface="Arial" panose="020B0604020202020204" pitchFamily="34" charset="0"/>
                <a:cs typeface="Arial" panose="020B0604020202020204" pitchFamily="34" charset="0"/>
              </a:rPr>
              <a:t>Spatial planning &amp; good decision-making</a:t>
            </a:r>
            <a:endParaRPr lang="en-GB"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55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ManuelJ\My Documents\Mining Projects\Mining and Biodi Guideline 2011\Ecological Infrastructure 02_05_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3557" y="2211208"/>
            <a:ext cx="2855197" cy="2020522"/>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078267" y="96794"/>
            <a:ext cx="8920192" cy="576064"/>
          </a:xfrm>
        </p:spPr>
        <p:txBody>
          <a:bodyPr>
            <a:noAutofit/>
          </a:bodyPr>
          <a:lstStyle/>
          <a:p>
            <a:r>
              <a:rPr lang="en-US" dirty="0">
                <a:latin typeface="Arial" panose="020B0604020202020204" pitchFamily="34" charset="0"/>
                <a:cs typeface="Arial" panose="020B0604020202020204" pitchFamily="34" charset="0"/>
              </a:rPr>
              <a:t>The mitigation hierarchy and spatial planning</a:t>
            </a:r>
            <a:endParaRPr lang="en-GB" dirty="0">
              <a:latin typeface="Arial" panose="020B0604020202020204" pitchFamily="34" charset="0"/>
              <a:cs typeface="Arial" panose="020B0604020202020204" pitchFamily="34" charset="0"/>
            </a:endParaRPr>
          </a:p>
        </p:txBody>
      </p:sp>
      <p:grpSp>
        <p:nvGrpSpPr>
          <p:cNvPr id="7" name="Group 6"/>
          <p:cNvGrpSpPr/>
          <p:nvPr/>
        </p:nvGrpSpPr>
        <p:grpSpPr>
          <a:xfrm>
            <a:off x="2781300" y="5686732"/>
            <a:ext cx="7054084" cy="977825"/>
            <a:chOff x="3478969" y="5499847"/>
            <a:chExt cx="5318314" cy="1202774"/>
          </a:xfrm>
        </p:grpSpPr>
        <p:sp>
          <p:nvSpPr>
            <p:cNvPr id="3" name="Right Arrow 2"/>
            <p:cNvSpPr/>
            <p:nvPr/>
          </p:nvSpPr>
          <p:spPr>
            <a:xfrm rot="16200000">
              <a:off x="5536739" y="3442077"/>
              <a:ext cx="1202774" cy="5318314"/>
            </a:xfrm>
            <a:prstGeom prst="rightArrow">
              <a:avLst/>
            </a:prstGeom>
            <a:solidFill>
              <a:schemeClr val="accent3">
                <a:lumMod val="20000"/>
                <a:lumOff val="80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169809" y="5694218"/>
              <a:ext cx="1880985" cy="946452"/>
            </a:xfrm>
            <a:prstGeom prst="rect">
              <a:avLst/>
            </a:prstGeom>
          </p:spPr>
          <p:txBody>
            <a:bodyPr wrap="square">
              <a:spAutoFit/>
            </a:bodyPr>
            <a:lstStyle/>
            <a:p>
              <a:pPr algn="ctr"/>
              <a:r>
                <a:rPr lang="en-US" sz="2200" b="1" dirty="0">
                  <a:solidFill>
                    <a:schemeClr val="accent6">
                      <a:lumMod val="50000"/>
                    </a:schemeClr>
                  </a:solidFill>
                </a:rPr>
                <a:t>Underpinned by TARGETS</a:t>
              </a:r>
              <a:endParaRPr lang="en-GB" sz="2200" dirty="0">
                <a:solidFill>
                  <a:schemeClr val="accent6">
                    <a:lumMod val="50000"/>
                  </a:schemeClr>
                </a:solidFill>
              </a:endParaRPr>
            </a:p>
          </p:txBody>
        </p:sp>
      </p:grpSp>
      <p:pic>
        <p:nvPicPr>
          <p:cNvPr id="8" name="Picture 2" descr="C:\Documents and Settings\ManuelJ\My Documents\Bioregional Plans and Biodiversity Sector Plans\Central Karoo Biodi Plan\CKDM_Final\CKDM_Documents&amp;Maps\CK_A1_CBA_v2_for pp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501" y="3257554"/>
            <a:ext cx="2440721" cy="172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BA_Saldanha"/>
          <p:cNvPicPr>
            <a:picLocks noChangeAspect="1"/>
          </p:cNvPicPr>
          <p:nvPr/>
        </p:nvPicPr>
        <p:blipFill>
          <a:blip r:embed="rId5" cstate="print"/>
          <a:srcRect b="25301"/>
          <a:stretch>
            <a:fillRect/>
          </a:stretch>
        </p:blipFill>
        <p:spPr bwMode="auto">
          <a:xfrm>
            <a:off x="9835384" y="4147058"/>
            <a:ext cx="2109567" cy="2188569"/>
          </a:xfrm>
          <a:prstGeom prst="rect">
            <a:avLst/>
          </a:prstGeom>
          <a:noFill/>
          <a:ln w="9525">
            <a:noFill/>
            <a:miter lim="800000"/>
            <a:headEnd/>
            <a:tailEnd/>
          </a:ln>
        </p:spPr>
      </p:pic>
      <p:pic>
        <p:nvPicPr>
          <p:cNvPr id="15" name="Google Shape;256;p29"/>
          <p:cNvPicPr preferRelativeResize="0">
            <a:picLocks noChangeAspect="1"/>
          </p:cNvPicPr>
          <p:nvPr/>
        </p:nvPicPr>
        <p:blipFill rotWithShape="1">
          <a:blip r:embed="rId6">
            <a:alphaModFix/>
          </a:blip>
          <a:srcRect t="11628" b="6355"/>
          <a:stretch/>
        </p:blipFill>
        <p:spPr>
          <a:xfrm>
            <a:off x="1233597" y="1081401"/>
            <a:ext cx="2841665" cy="1456629"/>
          </a:xfrm>
          <a:prstGeom prst="rect">
            <a:avLst/>
          </a:prstGeom>
          <a:noFill/>
          <a:ln w="9525" cap="flat" cmpd="sng">
            <a:solidFill>
              <a:schemeClr val="dk1"/>
            </a:solidFill>
            <a:prstDash val="solid"/>
            <a:round/>
            <a:headEnd type="none" w="sm" len="sm"/>
            <a:tailEnd type="none" w="sm" len="sm"/>
          </a:ln>
        </p:spPr>
      </p:pic>
      <p:grpSp>
        <p:nvGrpSpPr>
          <p:cNvPr id="28" name="Group 27"/>
          <p:cNvGrpSpPr/>
          <p:nvPr/>
        </p:nvGrpSpPr>
        <p:grpSpPr>
          <a:xfrm>
            <a:off x="4261599" y="881346"/>
            <a:ext cx="7930401" cy="3238202"/>
            <a:chOff x="4261599" y="881346"/>
            <a:chExt cx="7930401" cy="3238202"/>
          </a:xfrm>
        </p:grpSpPr>
        <p:sp>
          <p:nvSpPr>
            <p:cNvPr id="11" name="Rectangle 10"/>
            <p:cNvSpPr/>
            <p:nvPr/>
          </p:nvSpPr>
          <p:spPr>
            <a:xfrm>
              <a:off x="6426082" y="1509881"/>
              <a:ext cx="1092800" cy="400110"/>
            </a:xfrm>
            <a:prstGeom prst="rect">
              <a:avLst/>
            </a:prstGeom>
          </p:spPr>
          <p:txBody>
            <a:bodyPr wrap="none">
              <a:spAutoFit/>
            </a:bodyPr>
            <a:lstStyle/>
            <a:p>
              <a:r>
                <a:rPr lang="en-US" sz="2000" b="1" dirty="0">
                  <a:solidFill>
                    <a:schemeClr val="accent1">
                      <a:lumMod val="75000"/>
                    </a:schemeClr>
                  </a:solidFill>
                </a:rPr>
                <a:t>National</a:t>
              </a:r>
              <a:endParaRPr lang="en-GB" sz="2000" dirty="0">
                <a:solidFill>
                  <a:schemeClr val="accent1">
                    <a:lumMod val="75000"/>
                  </a:schemeClr>
                </a:solidFill>
              </a:endParaRPr>
            </a:p>
          </p:txBody>
        </p:sp>
        <p:sp>
          <p:nvSpPr>
            <p:cNvPr id="12" name="Rectangle 11"/>
            <p:cNvSpPr/>
            <p:nvPr/>
          </p:nvSpPr>
          <p:spPr>
            <a:xfrm>
              <a:off x="8428131" y="2203349"/>
              <a:ext cx="1227516" cy="400110"/>
            </a:xfrm>
            <a:prstGeom prst="rect">
              <a:avLst/>
            </a:prstGeom>
          </p:spPr>
          <p:txBody>
            <a:bodyPr wrap="none">
              <a:spAutoFit/>
            </a:bodyPr>
            <a:lstStyle/>
            <a:p>
              <a:r>
                <a:rPr lang="en-US" sz="2000" b="1" dirty="0">
                  <a:solidFill>
                    <a:schemeClr val="accent1">
                      <a:lumMod val="75000"/>
                    </a:schemeClr>
                  </a:solidFill>
                </a:rPr>
                <a:t>Provincial</a:t>
              </a:r>
              <a:endParaRPr lang="en-GB" sz="2000" dirty="0">
                <a:solidFill>
                  <a:schemeClr val="accent1">
                    <a:lumMod val="75000"/>
                  </a:schemeClr>
                </a:solidFill>
              </a:endParaRPr>
            </a:p>
          </p:txBody>
        </p:sp>
        <p:sp>
          <p:nvSpPr>
            <p:cNvPr id="13" name="Rectangle 12"/>
            <p:cNvSpPr/>
            <p:nvPr/>
          </p:nvSpPr>
          <p:spPr>
            <a:xfrm>
              <a:off x="11045917" y="3103885"/>
              <a:ext cx="1146083" cy="1015663"/>
            </a:xfrm>
            <a:prstGeom prst="rect">
              <a:avLst/>
            </a:prstGeom>
          </p:spPr>
          <p:txBody>
            <a:bodyPr wrap="none">
              <a:spAutoFit/>
            </a:bodyPr>
            <a:lstStyle/>
            <a:p>
              <a:r>
                <a:rPr lang="en-US" sz="2000" b="1" dirty="0">
                  <a:solidFill>
                    <a:schemeClr val="accent1">
                      <a:lumMod val="75000"/>
                    </a:schemeClr>
                  </a:solidFill>
                </a:rPr>
                <a:t>Local…</a:t>
              </a:r>
            </a:p>
            <a:p>
              <a:r>
                <a:rPr lang="en-US" sz="2000" b="1" dirty="0">
                  <a:solidFill>
                    <a:schemeClr val="accent1">
                      <a:lumMod val="75000"/>
                    </a:schemeClr>
                  </a:solidFill>
                </a:rPr>
                <a:t>to </a:t>
              </a:r>
            </a:p>
            <a:p>
              <a:r>
                <a:rPr lang="en-US" sz="2000" b="1" dirty="0">
                  <a:solidFill>
                    <a:schemeClr val="accent1">
                      <a:lumMod val="75000"/>
                    </a:schemeClr>
                  </a:solidFill>
                </a:rPr>
                <a:t>site-level</a:t>
              </a:r>
              <a:endParaRPr lang="en-GB" sz="2000" dirty="0">
                <a:solidFill>
                  <a:schemeClr val="accent1">
                    <a:lumMod val="75000"/>
                  </a:schemeClr>
                </a:solidFill>
              </a:endParaRPr>
            </a:p>
          </p:txBody>
        </p:sp>
        <p:sp>
          <p:nvSpPr>
            <p:cNvPr id="5" name="Right Arrow 4"/>
            <p:cNvSpPr/>
            <p:nvPr/>
          </p:nvSpPr>
          <p:spPr>
            <a:xfrm rot="1133346">
              <a:off x="4261599" y="2316207"/>
              <a:ext cx="6940545" cy="237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472302" y="881346"/>
              <a:ext cx="875561" cy="400110"/>
            </a:xfrm>
            <a:prstGeom prst="rect">
              <a:avLst/>
            </a:prstGeom>
          </p:spPr>
          <p:txBody>
            <a:bodyPr wrap="none">
              <a:spAutoFit/>
            </a:bodyPr>
            <a:lstStyle/>
            <a:p>
              <a:r>
                <a:rPr lang="en-US" sz="2000" b="1" dirty="0">
                  <a:solidFill>
                    <a:schemeClr val="accent1">
                      <a:lumMod val="75000"/>
                    </a:schemeClr>
                  </a:solidFill>
                </a:rPr>
                <a:t>Global</a:t>
              </a:r>
              <a:endParaRPr lang="en-GB" sz="2000" b="1" dirty="0">
                <a:solidFill>
                  <a:schemeClr val="accent1">
                    <a:lumMod val="75000"/>
                  </a:schemeClr>
                </a:solidFill>
              </a:endParaRPr>
            </a:p>
          </p:txBody>
        </p:sp>
      </p:grpSp>
      <p:sp>
        <p:nvSpPr>
          <p:cNvPr id="18" name="Shape 1853"/>
          <p:cNvSpPr txBox="1"/>
          <p:nvPr/>
        </p:nvSpPr>
        <p:spPr>
          <a:xfrm>
            <a:off x="192185" y="3103885"/>
            <a:ext cx="3870210" cy="2428875"/>
          </a:xfrm>
          <a:prstGeom prst="rect">
            <a:avLst/>
          </a:prstGeom>
          <a:solidFill>
            <a:schemeClr val="lt1"/>
          </a:solidFill>
          <a:ln w="25400"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algn="ctr"/>
            <a:r>
              <a:rPr lang="en-US" b="1" dirty="0">
                <a:solidFill>
                  <a:schemeClr val="accent1">
                    <a:lumMod val="75000"/>
                  </a:schemeClr>
                </a:solidFill>
                <a:latin typeface="Arial"/>
                <a:ea typeface="Arial"/>
                <a:cs typeface="Arial"/>
                <a:sym typeface="Arial"/>
              </a:rPr>
              <a:t>Integration of the mitigation hierarchy, incl. id of biodiversity priority areas:</a:t>
            </a:r>
          </a:p>
          <a:p>
            <a:pPr marL="285750" indent="-285750">
              <a:buFont typeface="Arial" panose="020B0604020202020204" pitchFamily="34" charset="0"/>
              <a:buChar char="•"/>
            </a:pPr>
            <a:r>
              <a:rPr lang="en-US" dirty="0">
                <a:solidFill>
                  <a:schemeClr val="accent1">
                    <a:lumMod val="75000"/>
                  </a:schemeClr>
                </a:solidFill>
                <a:latin typeface="Arial"/>
                <a:ea typeface="Arial"/>
                <a:cs typeface="Arial"/>
                <a:sym typeface="Arial"/>
              </a:rPr>
              <a:t>at various scales and </a:t>
            </a:r>
          </a:p>
          <a:p>
            <a:pPr marL="285750" indent="-285750">
              <a:buFont typeface="Arial" panose="020B0604020202020204" pitchFamily="34" charset="0"/>
              <a:buChar char="•"/>
            </a:pPr>
            <a:r>
              <a:rPr lang="en-US" dirty="0">
                <a:solidFill>
                  <a:schemeClr val="accent1">
                    <a:lumMod val="75000"/>
                  </a:schemeClr>
                </a:solidFill>
                <a:latin typeface="Arial"/>
                <a:ea typeface="Arial"/>
                <a:cs typeface="Arial"/>
                <a:sym typeface="Arial"/>
              </a:rPr>
              <a:t>in different kinds of plans (c</a:t>
            </a:r>
            <a:r>
              <a:rPr lang="pt-PT" dirty="0">
                <a:solidFill>
                  <a:schemeClr val="accent1">
                    <a:lumMod val="75000"/>
                  </a:schemeClr>
                </a:solidFill>
                <a:latin typeface="Arial"/>
                <a:ea typeface="Arial"/>
                <a:cs typeface="Arial"/>
                <a:sym typeface="Arial"/>
              </a:rPr>
              <a:t>onservation plans, spatial/land use plans, Strategic Environmental Assessment, EIAs, etc.</a:t>
            </a:r>
            <a:endParaRPr dirty="0">
              <a:solidFill>
                <a:schemeClr val="accent1">
                  <a:lumMod val="75000"/>
                </a:schemeClr>
              </a:solidFill>
              <a:latin typeface="Arial"/>
              <a:ea typeface="Arial"/>
              <a:cs typeface="Arial"/>
              <a:sym typeface="Arial"/>
            </a:endParaRPr>
          </a:p>
        </p:txBody>
      </p:sp>
    </p:spTree>
    <p:extLst>
      <p:ext uri="{BB962C8B-B14F-4D97-AF65-F5344CB8AC3E}">
        <p14:creationId xmlns:p14="http://schemas.microsoft.com/office/powerpoint/2010/main" val="1846048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A5F7-934F-5F44-BC5A-A3A3AD222E42}"/>
              </a:ext>
            </a:extLst>
          </p:cNvPr>
          <p:cNvSpPr>
            <a:spLocks noGrp="1"/>
          </p:cNvSpPr>
          <p:nvPr>
            <p:ph type="title"/>
          </p:nvPr>
        </p:nvSpPr>
        <p:spPr>
          <a:xfrm>
            <a:off x="1062567" y="158004"/>
            <a:ext cx="9012766" cy="451908"/>
          </a:xfrm>
        </p:spPr>
        <p:txBody>
          <a:bodyPr>
            <a:noAutofit/>
          </a:bodyPr>
          <a:lstStyle/>
          <a:p>
            <a:pPr algn="ctr"/>
            <a:r>
              <a:rPr lang="en-US" sz="3000" dirty="0">
                <a:solidFill>
                  <a:schemeClr val="bg1"/>
                </a:solidFill>
                <a:latin typeface="Arial" panose="020B0604020202020204" pitchFamily="34" charset="0"/>
                <a:cs typeface="Arial" panose="020B0604020202020204" pitchFamily="34" charset="0"/>
              </a:rPr>
              <a:t>Spatial planning (e.g. at national level)</a:t>
            </a:r>
          </a:p>
        </p:txBody>
      </p:sp>
      <p:sp>
        <p:nvSpPr>
          <p:cNvPr id="22531" name="Rectangle 2"/>
          <p:cNvSpPr>
            <a:spLocks noGrp="1" noChangeArrowheads="1"/>
          </p:cNvSpPr>
          <p:nvPr>
            <p:ph sz="half" idx="1"/>
          </p:nvPr>
        </p:nvSpPr>
        <p:spPr>
          <a:xfrm>
            <a:off x="224579" y="938725"/>
            <a:ext cx="6854402" cy="5071549"/>
          </a:xfrm>
          <a:ln>
            <a:noFill/>
          </a:ln>
        </p:spPr>
        <p:style>
          <a:lnRef idx="2">
            <a:schemeClr val="dk1"/>
          </a:lnRef>
          <a:fillRef idx="1">
            <a:schemeClr val="lt1"/>
          </a:fillRef>
          <a:effectRef idx="0">
            <a:schemeClr val="dk1"/>
          </a:effectRef>
          <a:fontRef idx="minor">
            <a:schemeClr val="dk1"/>
          </a:fontRef>
        </p:style>
        <p:txBody>
          <a:bodyPr>
            <a:noAutofit/>
          </a:bodyPr>
          <a:lstStyle/>
          <a:p>
            <a:pPr>
              <a:spcBef>
                <a:spcPts val="600"/>
              </a:spcBef>
            </a:pPr>
            <a:r>
              <a:rPr lang="en-US" sz="2300" dirty="0">
                <a:cs typeface="Arial" pitchFamily="34" charset="0"/>
              </a:rPr>
              <a:t>Spatial planning involves strategically assessing the economic, social, ecological and cultural goals and policies of society and making recommendations around space and resources. </a:t>
            </a:r>
          </a:p>
          <a:p>
            <a:pPr>
              <a:lnSpc>
                <a:spcPct val="80000"/>
              </a:lnSpc>
              <a:buClr>
                <a:schemeClr val="dk1"/>
              </a:buClr>
              <a:buSzPts val="2380"/>
            </a:pPr>
            <a:r>
              <a:rPr lang="en-US" sz="2300" dirty="0">
                <a:cs typeface="Arial" pitchFamily="34" charset="0"/>
              </a:rPr>
              <a:t>Gives geographic expression to the policies of society </a:t>
            </a:r>
          </a:p>
          <a:p>
            <a:pPr>
              <a:lnSpc>
                <a:spcPct val="80000"/>
              </a:lnSpc>
              <a:buClr>
                <a:schemeClr val="dk1"/>
              </a:buClr>
              <a:buSzPts val="2380"/>
            </a:pPr>
            <a:r>
              <a:rPr lang="en-US" sz="2300" dirty="0"/>
              <a:t>Includes: biodiversity/conservation planning, land-use plans, strategic environmental assessments, etc.</a:t>
            </a:r>
          </a:p>
          <a:p>
            <a:pPr>
              <a:lnSpc>
                <a:spcPct val="80000"/>
              </a:lnSpc>
              <a:buClr>
                <a:schemeClr val="dk1"/>
              </a:buClr>
              <a:buSzPts val="2380"/>
            </a:pPr>
            <a:r>
              <a:rPr lang="en-US" sz="2300" dirty="0"/>
              <a:t>Integrates multiple planning goals – crucial to include biodiversity and associated ecosystem services.</a:t>
            </a:r>
          </a:p>
          <a:p>
            <a:pPr>
              <a:lnSpc>
                <a:spcPct val="80000"/>
              </a:lnSpc>
              <a:buClr>
                <a:schemeClr val="dk1"/>
              </a:buClr>
              <a:buSzPts val="2380"/>
            </a:pPr>
            <a:r>
              <a:rPr lang="en-US" sz="2300" dirty="0"/>
              <a:t>Objectives should be informed by best practice, science, policy and stakeholders.</a:t>
            </a:r>
          </a:p>
          <a:p>
            <a:pPr>
              <a:lnSpc>
                <a:spcPct val="80000"/>
              </a:lnSpc>
              <a:buClr>
                <a:schemeClr val="dk1"/>
              </a:buClr>
              <a:buSzPts val="2380"/>
            </a:pPr>
            <a:r>
              <a:rPr lang="en-US" sz="2300" dirty="0"/>
              <a:t>Various types of outputs useful for informing mitigation hierarchy (e.g. development zones, avoidance areas). </a:t>
            </a:r>
            <a:endParaRPr lang="en-US" sz="2000" dirty="0">
              <a:cs typeface="Arial" pitchFamily="34" charset="0"/>
            </a:endParaRPr>
          </a:p>
        </p:txBody>
      </p:sp>
      <p:pic>
        <p:nvPicPr>
          <p:cNvPr id="7" name="Picture 2" descr="C:\Documents and Settings\ManuelJ\My Documents\Mining Projects\Mining and Biodi Guideline 2011\Ecological Infrastructure 02_05_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1430" y="1014868"/>
            <a:ext cx="4122082" cy="2917052"/>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9" name="Google Shape;298;p32"/>
          <p:cNvPicPr preferRelativeResize="0"/>
          <p:nvPr/>
        </p:nvPicPr>
        <p:blipFill rotWithShape="1">
          <a:blip r:embed="rId4">
            <a:alphaModFix/>
          </a:blip>
          <a:srcRect/>
          <a:stretch/>
        </p:blipFill>
        <p:spPr>
          <a:xfrm>
            <a:off x="8274837" y="4118260"/>
            <a:ext cx="3368668" cy="2526501"/>
          </a:xfrm>
          <a:prstGeom prst="rect">
            <a:avLst/>
          </a:prstGeom>
          <a:noFill/>
          <a:ln>
            <a:noFill/>
          </a:ln>
        </p:spPr>
      </p:pic>
      <p:pic>
        <p:nvPicPr>
          <p:cNvPr id="10" name="Picture 9"/>
          <p:cNvPicPr>
            <a:picLocks noChangeAspect="1"/>
          </p:cNvPicPr>
          <p:nvPr/>
        </p:nvPicPr>
        <p:blipFill>
          <a:blip r:embed="rId5"/>
          <a:stretch>
            <a:fillRect/>
          </a:stretch>
        </p:blipFill>
        <p:spPr>
          <a:xfrm>
            <a:off x="6350104" y="4419362"/>
            <a:ext cx="1544216" cy="2172059"/>
          </a:xfrm>
          <a:prstGeom prst="rect">
            <a:avLst/>
          </a:prstGeom>
        </p:spPr>
      </p:pic>
    </p:spTree>
    <p:extLst>
      <p:ext uri="{BB962C8B-B14F-4D97-AF65-F5344CB8AC3E}">
        <p14:creationId xmlns:p14="http://schemas.microsoft.com/office/powerpoint/2010/main" val="372657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CEDD-07E8-0C44-8A1A-1DD9024E6BDD}"/>
              </a:ext>
            </a:extLst>
          </p:cNvPr>
          <p:cNvSpPr>
            <a:spLocks noGrp="1"/>
          </p:cNvSpPr>
          <p:nvPr>
            <p:ph type="title"/>
          </p:nvPr>
        </p:nvSpPr>
        <p:spPr>
          <a:xfrm>
            <a:off x="783167" y="53499"/>
            <a:ext cx="9283700" cy="784702"/>
          </a:xfrm>
        </p:spPr>
        <p:txBody>
          <a:bodyPr>
            <a:normAutofit/>
          </a:bodyPr>
          <a:lstStyle/>
          <a:p>
            <a:pPr algn="ctr"/>
            <a:r>
              <a:rPr lang="en-US" sz="2800" dirty="0">
                <a:solidFill>
                  <a:schemeClr val="bg1"/>
                </a:solidFill>
                <a:latin typeface="+mn-lt"/>
              </a:rPr>
              <a:t>Spatial prioritization: combining multiple values together</a:t>
            </a:r>
          </a:p>
        </p:txBody>
      </p:sp>
      <p:grpSp>
        <p:nvGrpSpPr>
          <p:cNvPr id="5" name="Group 3">
            <a:extLst>
              <a:ext uri="{FF2B5EF4-FFF2-40B4-BE49-F238E27FC236}">
                <a16:creationId xmlns:a16="http://schemas.microsoft.com/office/drawing/2014/main" id="{6AC59F0B-B548-7F41-A0AE-CC81928D90B8}"/>
              </a:ext>
            </a:extLst>
          </p:cNvPr>
          <p:cNvGrpSpPr>
            <a:grpSpLocks/>
          </p:cNvGrpSpPr>
          <p:nvPr/>
        </p:nvGrpSpPr>
        <p:grpSpPr bwMode="auto">
          <a:xfrm>
            <a:off x="1633740" y="4703088"/>
            <a:ext cx="2249550" cy="1598544"/>
            <a:chOff x="4182" y="510"/>
            <a:chExt cx="1031" cy="499"/>
          </a:xfrm>
        </p:grpSpPr>
        <p:pic>
          <p:nvPicPr>
            <p:cNvPr id="6" name="Picture 4" descr="skew_climate">
              <a:extLst>
                <a:ext uri="{FF2B5EF4-FFF2-40B4-BE49-F238E27FC236}">
                  <a16:creationId xmlns:a16="http://schemas.microsoft.com/office/drawing/2014/main" id="{E0CE7FB2-0E24-CE47-95BC-11FD17494F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0" y="510"/>
              <a:ext cx="323"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skew_elevation600m">
              <a:extLst>
                <a:ext uri="{FF2B5EF4-FFF2-40B4-BE49-F238E27FC236}">
                  <a16:creationId xmlns:a16="http://schemas.microsoft.com/office/drawing/2014/main" id="{C282BA25-2046-8B4E-A140-1213D597AD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7" y="510"/>
              <a:ext cx="323"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skew_geology">
              <a:extLst>
                <a:ext uri="{FF2B5EF4-FFF2-40B4-BE49-F238E27FC236}">
                  <a16:creationId xmlns:a16="http://schemas.microsoft.com/office/drawing/2014/main" id="{664477F4-6334-B04F-9AE6-C3BF5CCCF1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6" y="510"/>
              <a:ext cx="331"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skew_habitats-terrestrial_simple">
              <a:extLst>
                <a:ext uri="{FF2B5EF4-FFF2-40B4-BE49-F238E27FC236}">
                  <a16:creationId xmlns:a16="http://schemas.microsoft.com/office/drawing/2014/main" id="{7CCCF3F8-7428-8141-B91E-044EFD63B9A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82" y="510"/>
              <a:ext cx="323"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BEBE74D3-9962-3D44-B5F7-8BBA1690E6BA}"/>
              </a:ext>
            </a:extLst>
          </p:cNvPr>
          <p:cNvPicPr/>
          <p:nvPr/>
        </p:nvPicPr>
        <p:blipFill>
          <a:blip r:embed="rId7" cstate="print">
            <a:extLst>
              <a:ext uri="{28A0092B-C50C-407E-A947-70E740481C1C}">
                <a14:useLocalDpi xmlns:a14="http://schemas.microsoft.com/office/drawing/2010/main"/>
              </a:ext>
            </a:extLst>
          </a:blip>
          <a:stretch>
            <a:fillRect/>
          </a:stretch>
        </p:blipFill>
        <p:spPr>
          <a:xfrm>
            <a:off x="5617694" y="1690688"/>
            <a:ext cx="5736106" cy="4329112"/>
          </a:xfrm>
          <a:prstGeom prst="rect">
            <a:avLst/>
          </a:prstGeom>
        </p:spPr>
      </p:pic>
      <p:cxnSp>
        <p:nvCxnSpPr>
          <p:cNvPr id="12" name="Straight Arrow Connector 11">
            <a:extLst>
              <a:ext uri="{FF2B5EF4-FFF2-40B4-BE49-F238E27FC236}">
                <a16:creationId xmlns:a16="http://schemas.microsoft.com/office/drawing/2014/main" id="{C1249BC0-6AA6-874B-829A-A300125DB4FE}"/>
              </a:ext>
            </a:extLst>
          </p:cNvPr>
          <p:cNvCxnSpPr>
            <a:cxnSpLocks/>
          </p:cNvCxnSpPr>
          <p:nvPr/>
        </p:nvCxnSpPr>
        <p:spPr>
          <a:xfrm>
            <a:off x="1229837" y="6568440"/>
            <a:ext cx="30937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F0F5E8D-373C-B14C-8959-3F787ABDD56A}"/>
              </a:ext>
            </a:extLst>
          </p:cNvPr>
          <p:cNvPicPr/>
          <p:nvPr/>
        </p:nvPicPr>
        <p:blipFill>
          <a:blip r:embed="rId8" cstate="print">
            <a:extLst>
              <a:ext uri="{28A0092B-C50C-407E-A947-70E740481C1C}">
                <a14:useLocalDpi xmlns:a14="http://schemas.microsoft.com/office/drawing/2010/main"/>
              </a:ext>
            </a:extLst>
          </a:blip>
          <a:stretch>
            <a:fillRect/>
          </a:stretch>
        </p:blipFill>
        <p:spPr>
          <a:xfrm>
            <a:off x="5632359" y="1690688"/>
            <a:ext cx="5947191" cy="4451032"/>
          </a:xfrm>
          <a:prstGeom prst="rect">
            <a:avLst/>
          </a:prstGeom>
        </p:spPr>
      </p:pic>
      <p:grpSp>
        <p:nvGrpSpPr>
          <p:cNvPr id="15" name="Group 14">
            <a:extLst>
              <a:ext uri="{FF2B5EF4-FFF2-40B4-BE49-F238E27FC236}">
                <a16:creationId xmlns:a16="http://schemas.microsoft.com/office/drawing/2014/main" id="{BD23F060-1706-934D-A28B-BDC6426DFD33}"/>
              </a:ext>
            </a:extLst>
          </p:cNvPr>
          <p:cNvGrpSpPr/>
          <p:nvPr/>
        </p:nvGrpSpPr>
        <p:grpSpPr>
          <a:xfrm>
            <a:off x="10637" y="1797528"/>
            <a:ext cx="5532121" cy="2714307"/>
            <a:chOff x="0" y="0"/>
            <a:chExt cx="8708421" cy="4091261"/>
          </a:xfrm>
        </p:grpSpPr>
        <p:pic>
          <p:nvPicPr>
            <p:cNvPr id="16" name="Picture 15" descr="chimps.jpg">
              <a:extLst>
                <a:ext uri="{FF2B5EF4-FFF2-40B4-BE49-F238E27FC236}">
                  <a16:creationId xmlns:a16="http://schemas.microsoft.com/office/drawing/2014/main" id="{E46CFB60-EC9C-E24C-972F-6A778A84FF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43733"/>
              <a:ext cx="2876473" cy="2031319"/>
            </a:xfrm>
            <a:prstGeom prst="rect">
              <a:avLst/>
            </a:prstGeom>
          </p:spPr>
        </p:pic>
        <p:pic>
          <p:nvPicPr>
            <p:cNvPr id="17" name="Picture 16" descr="elephants.jpg">
              <a:extLst>
                <a:ext uri="{FF2B5EF4-FFF2-40B4-BE49-F238E27FC236}">
                  <a16:creationId xmlns:a16="http://schemas.microsoft.com/office/drawing/2014/main" id="{CFFFB3AC-8042-F240-9E3B-E91B324BC6A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96" y="2075052"/>
              <a:ext cx="2855077" cy="2016209"/>
            </a:xfrm>
            <a:prstGeom prst="rect">
              <a:avLst/>
            </a:prstGeom>
          </p:spPr>
        </p:pic>
        <p:pic>
          <p:nvPicPr>
            <p:cNvPr id="18" name="Picture 17" descr="kob.jpg">
              <a:extLst>
                <a:ext uri="{FF2B5EF4-FFF2-40B4-BE49-F238E27FC236}">
                  <a16:creationId xmlns:a16="http://schemas.microsoft.com/office/drawing/2014/main" id="{7501EAFA-1181-A540-8E5A-E699037C15B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887169" y="19614"/>
              <a:ext cx="2910625" cy="2055438"/>
            </a:xfrm>
            <a:prstGeom prst="rect">
              <a:avLst/>
            </a:prstGeom>
          </p:spPr>
        </p:pic>
        <p:pic>
          <p:nvPicPr>
            <p:cNvPr id="19" name="Picture 18" descr="hartebeest.jpg">
              <a:extLst>
                <a:ext uri="{FF2B5EF4-FFF2-40B4-BE49-F238E27FC236}">
                  <a16:creationId xmlns:a16="http://schemas.microsoft.com/office/drawing/2014/main" id="{94A284F8-720C-D749-A5F4-DF3F247FF59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76469" y="2044570"/>
              <a:ext cx="2898240" cy="2046691"/>
            </a:xfrm>
            <a:prstGeom prst="rect">
              <a:avLst/>
            </a:prstGeom>
          </p:spPr>
        </p:pic>
        <p:pic>
          <p:nvPicPr>
            <p:cNvPr id="20" name="Picture 19" descr="lion.jpg">
              <a:extLst>
                <a:ext uri="{FF2B5EF4-FFF2-40B4-BE49-F238E27FC236}">
                  <a16:creationId xmlns:a16="http://schemas.microsoft.com/office/drawing/2014/main" id="{B248BCC9-AAAD-994C-97ED-7AED4C6E984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797795" y="0"/>
              <a:ext cx="2910626" cy="2055438"/>
            </a:xfrm>
            <a:prstGeom prst="rect">
              <a:avLst/>
            </a:prstGeom>
          </p:spPr>
        </p:pic>
        <p:pic>
          <p:nvPicPr>
            <p:cNvPr id="21" name="Picture 20" descr="giraffe.jpg">
              <a:extLst>
                <a:ext uri="{FF2B5EF4-FFF2-40B4-BE49-F238E27FC236}">
                  <a16:creationId xmlns:a16="http://schemas.microsoft.com/office/drawing/2014/main" id="{85AEBD22-BE53-644B-A44A-916952070A3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87099" y="2009584"/>
              <a:ext cx="2898239" cy="2046691"/>
            </a:xfrm>
            <a:prstGeom prst="rect">
              <a:avLst/>
            </a:prstGeom>
          </p:spPr>
        </p:pic>
      </p:grpSp>
    </p:spTree>
    <p:extLst>
      <p:ext uri="{BB962C8B-B14F-4D97-AF65-F5344CB8AC3E}">
        <p14:creationId xmlns:p14="http://schemas.microsoft.com/office/powerpoint/2010/main" val="4046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F659-9339-074B-BED9-2F9DCB7081EC}"/>
              </a:ext>
            </a:extLst>
          </p:cNvPr>
          <p:cNvSpPr>
            <a:spLocks noGrp="1"/>
          </p:cNvSpPr>
          <p:nvPr>
            <p:ph type="title"/>
          </p:nvPr>
        </p:nvSpPr>
        <p:spPr>
          <a:xfrm>
            <a:off x="838200" y="110056"/>
            <a:ext cx="9273139" cy="448210"/>
          </a:xfrm>
        </p:spPr>
        <p:txBody>
          <a:bodyPr>
            <a:noAutofit/>
          </a:bodyPr>
          <a:lstStyle/>
          <a:p>
            <a:pPr algn="ctr"/>
            <a:r>
              <a:rPr lang="en-US" sz="3600" dirty="0">
                <a:solidFill>
                  <a:schemeClr val="bg1"/>
                </a:solidFill>
                <a:latin typeface="+mn-lt"/>
              </a:rPr>
              <a:t>Strategic environmental assessment</a:t>
            </a:r>
          </a:p>
        </p:txBody>
      </p:sp>
      <p:sp>
        <p:nvSpPr>
          <p:cNvPr id="3" name="Content Placeholder 2">
            <a:extLst>
              <a:ext uri="{FF2B5EF4-FFF2-40B4-BE49-F238E27FC236}">
                <a16:creationId xmlns:a16="http://schemas.microsoft.com/office/drawing/2014/main" id="{53F70FE9-88E8-CA47-8209-A32576639048}"/>
              </a:ext>
            </a:extLst>
          </p:cNvPr>
          <p:cNvSpPr>
            <a:spLocks noGrp="1"/>
          </p:cNvSpPr>
          <p:nvPr>
            <p:ph sz="half" idx="1"/>
          </p:nvPr>
        </p:nvSpPr>
        <p:spPr>
          <a:xfrm>
            <a:off x="433939" y="1333099"/>
            <a:ext cx="5181600" cy="4843864"/>
          </a:xfrm>
        </p:spPr>
        <p:txBody>
          <a:bodyPr>
            <a:normAutofit/>
          </a:bodyPr>
          <a:lstStyle/>
          <a:p>
            <a:pPr>
              <a:spcBef>
                <a:spcPts val="1800"/>
              </a:spcBef>
            </a:pPr>
            <a:r>
              <a:rPr lang="en-US" dirty="0">
                <a:solidFill>
                  <a:schemeClr val="tx2">
                    <a:lumMod val="75000"/>
                  </a:schemeClr>
                </a:solidFill>
                <a:cs typeface="Arial" pitchFamily="34" charset="0"/>
              </a:rPr>
              <a:t>SEA is a systematic decision support process, aiming to ensure that environmental and possibly other sustainability aspects are considered effectively in policy, plan and </a:t>
            </a:r>
            <a:r>
              <a:rPr lang="en-US" dirty="0" err="1">
                <a:solidFill>
                  <a:schemeClr val="tx2">
                    <a:lumMod val="75000"/>
                  </a:schemeClr>
                </a:solidFill>
                <a:cs typeface="Arial" pitchFamily="34" charset="0"/>
              </a:rPr>
              <a:t>programme</a:t>
            </a:r>
            <a:r>
              <a:rPr lang="en-US" dirty="0">
                <a:solidFill>
                  <a:schemeClr val="tx2">
                    <a:lumMod val="75000"/>
                  </a:schemeClr>
                </a:solidFill>
                <a:cs typeface="Arial" pitchFamily="34" charset="0"/>
              </a:rPr>
              <a:t> making.</a:t>
            </a:r>
          </a:p>
          <a:p>
            <a:pPr>
              <a:spcBef>
                <a:spcPts val="1800"/>
              </a:spcBef>
            </a:pPr>
            <a:endParaRPr lang="en-US" dirty="0">
              <a:solidFill>
                <a:schemeClr val="tx2">
                  <a:lumMod val="75000"/>
                </a:schemeClr>
              </a:solidFill>
              <a:cs typeface="Arial" pitchFamily="34" charset="0"/>
            </a:endParaRPr>
          </a:p>
          <a:p>
            <a:pPr>
              <a:spcBef>
                <a:spcPts val="1800"/>
              </a:spcBef>
            </a:pPr>
            <a:r>
              <a:rPr lang="en-US" dirty="0">
                <a:solidFill>
                  <a:schemeClr val="tx2">
                    <a:lumMod val="75000"/>
                  </a:schemeClr>
                </a:solidFill>
                <a:cs typeface="Arial" pitchFamily="34" charset="0"/>
              </a:rPr>
              <a:t>Good at dealing with specific issues, or specific sector issues</a:t>
            </a:r>
          </a:p>
          <a:p>
            <a:pPr>
              <a:spcBef>
                <a:spcPts val="1800"/>
              </a:spcBef>
            </a:pPr>
            <a:endParaRPr lang="en-US" dirty="0"/>
          </a:p>
        </p:txBody>
      </p:sp>
      <p:pic>
        <p:nvPicPr>
          <p:cNvPr id="5" name="Picture 4">
            <a:extLst>
              <a:ext uri="{FF2B5EF4-FFF2-40B4-BE49-F238E27FC236}">
                <a16:creationId xmlns:a16="http://schemas.microsoft.com/office/drawing/2014/main" id="{9D465635-34F3-8B45-AB1B-4A7F908ADC51}"/>
              </a:ext>
            </a:extLst>
          </p:cNvPr>
          <p:cNvPicPr>
            <a:picLocks noChangeAspect="1"/>
          </p:cNvPicPr>
          <p:nvPr/>
        </p:nvPicPr>
        <p:blipFill>
          <a:blip r:embed="rId3"/>
          <a:stretch>
            <a:fillRect/>
          </a:stretch>
        </p:blipFill>
        <p:spPr>
          <a:xfrm>
            <a:off x="5474769" y="995230"/>
            <a:ext cx="3922582" cy="5607701"/>
          </a:xfrm>
          <a:prstGeom prst="rect">
            <a:avLst/>
          </a:prstGeom>
        </p:spPr>
      </p:pic>
      <p:pic>
        <p:nvPicPr>
          <p:cNvPr id="6" name="Picture 5">
            <a:extLst>
              <a:ext uri="{FF2B5EF4-FFF2-40B4-BE49-F238E27FC236}">
                <a16:creationId xmlns:a16="http://schemas.microsoft.com/office/drawing/2014/main" id="{0CF2E890-BF36-3146-A236-9D784E10F777}"/>
              </a:ext>
            </a:extLst>
          </p:cNvPr>
          <p:cNvPicPr>
            <a:picLocks noChangeAspect="1"/>
          </p:cNvPicPr>
          <p:nvPr/>
        </p:nvPicPr>
        <p:blipFill>
          <a:blip r:embed="rId4"/>
          <a:stretch>
            <a:fillRect/>
          </a:stretch>
        </p:blipFill>
        <p:spPr>
          <a:xfrm>
            <a:off x="8160738" y="1580632"/>
            <a:ext cx="3901202" cy="5167312"/>
          </a:xfrm>
          <a:prstGeom prst="rect">
            <a:avLst/>
          </a:prstGeom>
        </p:spPr>
      </p:pic>
    </p:spTree>
    <p:extLst>
      <p:ext uri="{BB962C8B-B14F-4D97-AF65-F5344CB8AC3E}">
        <p14:creationId xmlns:p14="http://schemas.microsoft.com/office/powerpoint/2010/main" val="34006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Key concepts</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46511" y="2771345"/>
            <a:ext cx="8338375" cy="1323439"/>
          </a:xfrm>
          <a:prstGeom prst="rect">
            <a:avLst/>
          </a:prstGeom>
          <a:noFill/>
        </p:spPr>
        <p:txBody>
          <a:bodyPr wrap="square" rtlCol="0">
            <a:spAutoFit/>
          </a:bodyPr>
          <a:lstStyle/>
          <a:p>
            <a:pPr algn="ctr" defTabSz="768111"/>
            <a:r>
              <a:rPr lang="fr-FR" sz="4000" b="1" dirty="0" err="1">
                <a:latin typeface="Calibri" panose="020F0502020204030204" pitchFamily="34" charset="0"/>
              </a:rPr>
              <a:t>Additionality</a:t>
            </a:r>
            <a:r>
              <a:rPr lang="fr-FR" sz="4000" b="1" dirty="0">
                <a:latin typeface="Calibri" panose="020F0502020204030204" pitchFamily="34" charset="0"/>
              </a:rPr>
              <a:t> and Frame of Reference/ Reference scenarios</a:t>
            </a:r>
          </a:p>
        </p:txBody>
      </p:sp>
    </p:spTree>
    <p:extLst>
      <p:ext uri="{BB962C8B-B14F-4D97-AF65-F5344CB8AC3E}">
        <p14:creationId xmlns:p14="http://schemas.microsoft.com/office/powerpoint/2010/main" val="929210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51584" y="152401"/>
            <a:ext cx="6074938"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dirty="0"/>
              <a:t>Additionality – what does it mean?</a:t>
            </a:r>
            <a:endParaRPr lang="en-GB" dirty="0"/>
          </a:p>
        </p:txBody>
      </p:sp>
      <p:sp>
        <p:nvSpPr>
          <p:cNvPr id="10" name="TextBox 9"/>
          <p:cNvSpPr txBox="1"/>
          <p:nvPr/>
        </p:nvSpPr>
        <p:spPr>
          <a:xfrm>
            <a:off x="1905001" y="914401"/>
            <a:ext cx="8161447" cy="2246769"/>
          </a:xfrm>
          <a:prstGeom prst="rect">
            <a:avLst/>
          </a:prstGeom>
          <a:noFill/>
        </p:spPr>
        <p:txBody>
          <a:bodyPr wrap="square" rtlCol="0">
            <a:spAutoFit/>
          </a:bodyPr>
          <a:lstStyle/>
          <a:p>
            <a:pPr algn="ctr"/>
            <a:r>
              <a:rPr lang="en-GB" sz="2400" dirty="0">
                <a:solidFill>
                  <a:prstClr val="black"/>
                </a:solidFill>
                <a:latin typeface="Arial" pitchFamily="34" charset="0"/>
                <a:cs typeface="Arial" pitchFamily="34" charset="0"/>
              </a:rPr>
              <a:t>A core principle! </a:t>
            </a:r>
          </a:p>
          <a:p>
            <a:pPr algn="ctr"/>
            <a:endParaRPr lang="en-GB" sz="1000" dirty="0">
              <a:solidFill>
                <a:prstClr val="black"/>
              </a:solidFill>
              <a:latin typeface="Arial" pitchFamily="34" charset="0"/>
              <a:cs typeface="Arial" pitchFamily="34" charset="0"/>
            </a:endParaRPr>
          </a:p>
          <a:p>
            <a:pPr algn="ctr"/>
            <a:r>
              <a:rPr lang="en-GB" sz="2400" dirty="0">
                <a:solidFill>
                  <a:prstClr val="black"/>
                </a:solidFill>
                <a:latin typeface="Arial" pitchFamily="34" charset="0"/>
                <a:cs typeface="Arial" pitchFamily="34" charset="0"/>
              </a:rPr>
              <a:t>A biodiversity offset should achieve conservation outcomes above and beyond results that would have occurred if the offset had not taken place. </a:t>
            </a:r>
          </a:p>
          <a:p>
            <a:pPr algn="ctr"/>
            <a:endParaRPr lang="en-US" sz="1000" dirty="0">
              <a:solidFill>
                <a:prstClr val="black"/>
              </a:solidFill>
              <a:latin typeface="Arial" pitchFamily="34" charset="0"/>
              <a:cs typeface="Arial" pitchFamily="34" charset="0"/>
            </a:endParaRPr>
          </a:p>
          <a:p>
            <a:pPr algn="ctr"/>
            <a:r>
              <a:rPr lang="en-US" sz="2400" b="1" dirty="0">
                <a:solidFill>
                  <a:schemeClr val="accent6"/>
                </a:solidFill>
                <a:latin typeface="Arial" pitchFamily="34" charset="0"/>
                <a:cs typeface="Arial" pitchFamily="34" charset="0"/>
                <a:sym typeface="Wingdings" pitchFamily="2" charset="2"/>
              </a:rPr>
              <a:t>Why is </a:t>
            </a:r>
            <a:r>
              <a:rPr lang="en-US" sz="2400" b="1" dirty="0" err="1">
                <a:solidFill>
                  <a:schemeClr val="accent6"/>
                </a:solidFill>
                <a:latin typeface="Arial" pitchFamily="34" charset="0"/>
                <a:cs typeface="Arial" pitchFamily="34" charset="0"/>
                <a:sym typeface="Wingdings" pitchFamily="2" charset="2"/>
              </a:rPr>
              <a:t>additionality</a:t>
            </a:r>
            <a:r>
              <a:rPr lang="en-US" sz="2400" b="1" dirty="0">
                <a:solidFill>
                  <a:schemeClr val="accent6"/>
                </a:solidFill>
                <a:latin typeface="Arial" pitchFamily="34" charset="0"/>
                <a:cs typeface="Arial" pitchFamily="34" charset="0"/>
                <a:sym typeface="Wingdings" pitchFamily="2" charset="2"/>
              </a:rPr>
              <a:t> important?</a:t>
            </a:r>
            <a:r>
              <a:rPr lang="en-US" sz="2000" b="1" dirty="0">
                <a:solidFill>
                  <a:schemeClr val="accent6"/>
                </a:solidFill>
                <a:latin typeface="Arial" pitchFamily="34" charset="0"/>
                <a:cs typeface="Arial" pitchFamily="34" charset="0"/>
              </a:rPr>
              <a:t> </a:t>
            </a:r>
            <a:endParaRPr lang="en-GB" b="1" dirty="0">
              <a:solidFill>
                <a:schemeClr val="accent6"/>
              </a:solidFill>
              <a:latin typeface="Arial" pitchFamily="34" charset="0"/>
              <a:cs typeface="Arial" pitchFamily="34" charset="0"/>
            </a:endParaRPr>
          </a:p>
        </p:txBody>
      </p:sp>
      <p:sp>
        <p:nvSpPr>
          <p:cNvPr id="11" name="Rounded Rectangle 10"/>
          <p:cNvSpPr/>
          <p:nvPr/>
        </p:nvSpPr>
        <p:spPr>
          <a:xfrm>
            <a:off x="2927648" y="3429001"/>
            <a:ext cx="6135216" cy="940049"/>
          </a:xfrm>
          <a:prstGeom prst="roundRect">
            <a:avLst/>
          </a:prstGeom>
          <a:solidFill>
            <a:schemeClr val="accent6"/>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CO" sz="2200" b="1" dirty="0" err="1">
                <a:solidFill>
                  <a:schemeClr val="bg1"/>
                </a:solidFill>
                <a:latin typeface="Arial" pitchFamily="34" charset="0"/>
                <a:cs typeface="Arial" pitchFamily="34" charset="0"/>
              </a:rPr>
              <a:t>Without</a:t>
            </a:r>
            <a:r>
              <a:rPr lang="es-CO" sz="2200" b="1" dirty="0">
                <a:solidFill>
                  <a:schemeClr val="bg1"/>
                </a:solidFill>
                <a:latin typeface="Arial" pitchFamily="34" charset="0"/>
                <a:cs typeface="Arial" pitchFamily="34" charset="0"/>
              </a:rPr>
              <a:t> </a:t>
            </a:r>
            <a:r>
              <a:rPr lang="es-CO" sz="2200" b="1" dirty="0" err="1">
                <a:solidFill>
                  <a:schemeClr val="bg1"/>
                </a:solidFill>
                <a:latin typeface="Arial" pitchFamily="34" charset="0"/>
                <a:cs typeface="Arial" pitchFamily="34" charset="0"/>
              </a:rPr>
              <a:t>additionality</a:t>
            </a:r>
            <a:r>
              <a:rPr lang="es-CO" sz="2200" b="1" dirty="0">
                <a:solidFill>
                  <a:schemeClr val="bg1"/>
                </a:solidFill>
                <a:latin typeface="Arial" pitchFamily="34" charset="0"/>
                <a:cs typeface="Arial" pitchFamily="34" charset="0"/>
              </a:rPr>
              <a:t> </a:t>
            </a:r>
            <a:r>
              <a:rPr lang="es-CO" sz="2200" b="1" dirty="0" err="1">
                <a:solidFill>
                  <a:schemeClr val="bg1"/>
                </a:solidFill>
                <a:latin typeface="Arial" pitchFamily="34" charset="0"/>
                <a:cs typeface="Arial" pitchFamily="34" charset="0"/>
              </a:rPr>
              <a:t>there</a:t>
            </a:r>
            <a:r>
              <a:rPr lang="es-CO" sz="2200" b="1" dirty="0">
                <a:solidFill>
                  <a:schemeClr val="bg1"/>
                </a:solidFill>
                <a:latin typeface="Arial" pitchFamily="34" charset="0"/>
                <a:cs typeface="Arial" pitchFamily="34" charset="0"/>
              </a:rPr>
              <a:t> </a:t>
            </a:r>
            <a:r>
              <a:rPr lang="es-CO" sz="2200" b="1" dirty="0" err="1">
                <a:solidFill>
                  <a:schemeClr val="bg1"/>
                </a:solidFill>
                <a:latin typeface="Arial" pitchFamily="34" charset="0"/>
                <a:cs typeface="Arial" pitchFamily="34" charset="0"/>
              </a:rPr>
              <a:t>is</a:t>
            </a:r>
            <a:r>
              <a:rPr lang="es-CO" sz="2200" b="1" dirty="0">
                <a:solidFill>
                  <a:schemeClr val="bg1"/>
                </a:solidFill>
                <a:latin typeface="Arial" pitchFamily="34" charset="0"/>
                <a:cs typeface="Arial" pitchFamily="34" charset="0"/>
              </a:rPr>
              <a:t> no real </a:t>
            </a:r>
            <a:r>
              <a:rPr lang="es-CO" sz="2200" b="1" dirty="0" err="1">
                <a:solidFill>
                  <a:schemeClr val="bg1"/>
                </a:solidFill>
                <a:latin typeface="Arial" pitchFamily="34" charset="0"/>
                <a:cs typeface="Arial" pitchFamily="34" charset="0"/>
              </a:rPr>
              <a:t>gain</a:t>
            </a:r>
            <a:r>
              <a:rPr lang="es-CO" sz="2200" b="1" dirty="0">
                <a:solidFill>
                  <a:schemeClr val="bg1"/>
                </a:solidFill>
                <a:latin typeface="Arial" pitchFamily="34" charset="0"/>
                <a:cs typeface="Arial" pitchFamily="34" charset="0"/>
              </a:rPr>
              <a:t>!</a:t>
            </a:r>
          </a:p>
        </p:txBody>
      </p:sp>
      <p:sp>
        <p:nvSpPr>
          <p:cNvPr id="12" name="Rounded Rectangle 11"/>
          <p:cNvSpPr/>
          <p:nvPr/>
        </p:nvSpPr>
        <p:spPr>
          <a:xfrm>
            <a:off x="2985120" y="4941169"/>
            <a:ext cx="6077744" cy="1179985"/>
          </a:xfrm>
          <a:prstGeom prst="roundRect">
            <a:avLst/>
          </a:prstGeom>
          <a:solidFill>
            <a:schemeClr val="accent6"/>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200" b="1" dirty="0">
                <a:solidFill>
                  <a:schemeClr val="bg1"/>
                </a:solidFill>
                <a:latin typeface="Arial" pitchFamily="34" charset="0"/>
                <a:cs typeface="Arial" pitchFamily="34" charset="0"/>
              </a:rPr>
              <a:t>If there is no additionality, the developer is paying for nothing.</a:t>
            </a:r>
            <a:endParaRPr lang="es-CO" sz="2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630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81622F-96FF-45BD-B9CE-9658F0CF7826}"/>
              </a:ext>
            </a:extLst>
          </p:cNvPr>
          <p:cNvSpPr/>
          <p:nvPr/>
        </p:nvSpPr>
        <p:spPr>
          <a:xfrm>
            <a:off x="-88900" y="700355"/>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C93AF2-21EE-47B1-B05E-825E5FED2A30}"/>
              </a:ext>
            </a:extLst>
          </p:cNvPr>
          <p:cNvSpPr txBox="1">
            <a:spLocks/>
          </p:cNvSpPr>
          <p:nvPr/>
        </p:nvSpPr>
        <p:spPr>
          <a:xfrm>
            <a:off x="903286" y="0"/>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Key concepts of mitigation – Abstract</a:t>
            </a:r>
          </a:p>
        </p:txBody>
      </p:sp>
      <p:sp>
        <p:nvSpPr>
          <p:cNvPr id="8" name="Google Shape;266;p33">
            <a:extLst>
              <a:ext uri="{FF2B5EF4-FFF2-40B4-BE49-F238E27FC236}">
                <a16:creationId xmlns:a16="http://schemas.microsoft.com/office/drawing/2014/main" id="{C89388D4-5C45-41A6-9ED0-6C248A20033D}"/>
              </a:ext>
            </a:extLst>
          </p:cNvPr>
          <p:cNvSpPr/>
          <p:nvPr/>
        </p:nvSpPr>
        <p:spPr>
          <a:xfrm>
            <a:off x="798206" y="982176"/>
            <a:ext cx="10961994" cy="4893647"/>
          </a:xfrm>
          <a:prstGeom prst="rect">
            <a:avLst/>
          </a:prstGeom>
          <a:noFill/>
          <a:ln>
            <a:noFill/>
          </a:ln>
        </p:spPr>
        <p:txBody>
          <a:bodyPr spcFirstLastPara="1" wrap="square" lIns="91425" tIns="45700" rIns="91425" bIns="45700" anchor="t" anchorCtr="0">
            <a:noAutofit/>
          </a:bodyPr>
          <a:lstStyle/>
          <a:p>
            <a:r>
              <a:rPr lang="en-GB" sz="2200" dirty="0"/>
              <a:t>To supplement other modules (such as the modules on the Mitigation Hierarchy and on Biodiversity Net Gain), this module expands on some key concepts.  It places these in context by describing the two principal phases of mitigation (design and implementation) and some key scientific and technical issues in offset design.</a:t>
            </a:r>
          </a:p>
          <a:p>
            <a:endParaRPr lang="en-GB" sz="2200" dirty="0"/>
          </a:p>
          <a:p>
            <a:r>
              <a:rPr lang="en-GB" sz="2200" dirty="0"/>
              <a:t>The module explains that there are limits to the losses of biodiversity that can be offset.</a:t>
            </a:r>
          </a:p>
          <a:p>
            <a:endParaRPr lang="en-GB" sz="2200" dirty="0"/>
          </a:p>
          <a:p>
            <a:r>
              <a:rPr lang="en-GB" sz="2200" dirty="0"/>
              <a:t>It describes spatial planning as the context for applying the mitigation hierarchy, from the national level, through regional or provincial planning and down to the local level.  </a:t>
            </a:r>
          </a:p>
          <a:p>
            <a:endParaRPr lang="en-GB" sz="2200" dirty="0"/>
          </a:p>
          <a:p>
            <a:r>
              <a:rPr lang="en-GB" sz="2200" dirty="0"/>
              <a:t>The module introduces the principle of additionality and the baselines from which this can be determined, describing different ways in conservation gains can be secured and exploring whether restoration and the alternative of protection (or averted loss) can result in gains.</a:t>
            </a:r>
          </a:p>
          <a:p>
            <a:r>
              <a:rPr lang="en-GB" sz="2200" dirty="0"/>
              <a:t>It also considers the specific question of whether offsets within protected areas can satisfy the text of additionality.</a:t>
            </a:r>
          </a:p>
          <a:p>
            <a:pPr>
              <a:spcBef>
                <a:spcPts val="1200"/>
              </a:spcBef>
            </a:pPr>
            <a:endParaRPr lang="en-GB" sz="2200" dirty="0"/>
          </a:p>
          <a:p>
            <a:endParaRPr lang="en-GB" sz="2200" dirty="0"/>
          </a:p>
          <a:p>
            <a:pPr defTabSz="914400">
              <a:buClr>
                <a:srgbClr val="000000"/>
              </a:buClr>
              <a:buFont typeface="Arial"/>
              <a:buNone/>
            </a:pPr>
            <a:endParaRPr sz="2400" kern="0" dirty="0">
              <a:solidFill>
                <a:srgbClr val="000000"/>
              </a:solidFill>
              <a:cs typeface="Arial"/>
              <a:sym typeface="Arial"/>
            </a:endParaRPr>
          </a:p>
        </p:txBody>
      </p:sp>
    </p:spTree>
    <p:extLst>
      <p:ext uri="{BB962C8B-B14F-4D97-AF65-F5344CB8AC3E}">
        <p14:creationId xmlns:p14="http://schemas.microsoft.com/office/powerpoint/2010/main" val="62019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p:tgtEl>
                                          <p:spTgt spid="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p:tgtEl>
                                          <p:spTgt spid="8">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 calcmode="lin" valueType="num">
                                      <p:cBhvr additive="base">
                                        <p:cTn id="22" dur="500"/>
                                        <p:tgtEl>
                                          <p:spTgt spid="8">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 calcmode="lin" valueType="num">
                                      <p:cBhvr additive="base">
                                        <p:cTn id="27" dur="500"/>
                                        <p:tgtEl>
                                          <p:spTgt spid="8">
                                            <p:txEl>
                                              <p:pRg st="7" end="7"/>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4551188" y="1333470"/>
            <a:ext cx="2457450" cy="1388666"/>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p>
            <a:pPr algn="ctr">
              <a:spcBef>
                <a:spcPts val="1200"/>
              </a:spcBef>
              <a:defRPr/>
            </a:pPr>
            <a:r>
              <a:rPr lang="en-US" sz="2200" dirty="0">
                <a:solidFill>
                  <a:prstClr val="black"/>
                </a:solidFill>
                <a:latin typeface="Arial" pitchFamily="34" charset="0"/>
                <a:cs typeface="Arial" pitchFamily="34" charset="0"/>
              </a:rPr>
              <a:t>A project’s impacts will cause </a:t>
            </a:r>
            <a:r>
              <a:rPr lang="en-US" sz="2200" b="1" dirty="0">
                <a:solidFill>
                  <a:schemeClr val="accent6"/>
                </a:solidFill>
                <a:latin typeface="Arial" pitchFamily="34" charset="0"/>
                <a:cs typeface="Arial" pitchFamily="34" charset="0"/>
              </a:rPr>
              <a:t>biodiversity</a:t>
            </a:r>
            <a:r>
              <a:rPr lang="en-US" sz="2200" dirty="0">
                <a:solidFill>
                  <a:schemeClr val="accent6"/>
                </a:solidFill>
                <a:latin typeface="Arial" pitchFamily="34" charset="0"/>
                <a:cs typeface="Arial" pitchFamily="34" charset="0"/>
              </a:rPr>
              <a:t> </a:t>
            </a:r>
            <a:r>
              <a:rPr lang="en-US" sz="2200" b="1" dirty="0">
                <a:solidFill>
                  <a:schemeClr val="accent6"/>
                </a:solidFill>
                <a:latin typeface="Arial" pitchFamily="34" charset="0"/>
                <a:cs typeface="Arial" pitchFamily="34" charset="0"/>
              </a:rPr>
              <a:t>loss</a:t>
            </a:r>
            <a:r>
              <a:rPr lang="en-US" sz="2200" dirty="0">
                <a:solidFill>
                  <a:schemeClr val="accent6"/>
                </a:solidFill>
                <a:latin typeface="Arial" pitchFamily="34" charset="0"/>
                <a:cs typeface="Arial" pitchFamily="34" charset="0"/>
              </a:rPr>
              <a:t> </a:t>
            </a:r>
            <a:r>
              <a:rPr lang="en-US" sz="2200" b="1" dirty="0">
                <a:solidFill>
                  <a:schemeClr val="accent6"/>
                </a:solidFill>
                <a:latin typeface="Arial" pitchFamily="34" charset="0"/>
                <a:cs typeface="Arial" pitchFamily="34" charset="0"/>
              </a:rPr>
              <a:t>here</a:t>
            </a:r>
            <a:endParaRPr lang="en-US" sz="2200" dirty="0">
              <a:solidFill>
                <a:schemeClr val="accent6"/>
              </a:solidFill>
              <a:latin typeface="Arial" pitchFamily="34" charset="0"/>
              <a:cs typeface="Arial" pitchFamily="34" charset="0"/>
            </a:endParaRPr>
          </a:p>
          <a:p>
            <a:pPr marL="342900" indent="-342900" algn="ctr">
              <a:spcBef>
                <a:spcPts val="1800"/>
              </a:spcBef>
              <a:buFont typeface="Arial"/>
              <a:buChar char="•"/>
              <a:defRPr/>
            </a:pPr>
            <a:endParaRPr lang="en-GB" sz="2200" dirty="0">
              <a:solidFill>
                <a:prstClr val="black"/>
              </a:solidFill>
              <a:latin typeface="Arial" pitchFamily="34" charset="0"/>
              <a:cs typeface="Arial" pitchFamily="34" charset="0"/>
            </a:endParaRPr>
          </a:p>
          <a:p>
            <a:pPr marL="342900" indent="-342900" algn="ctr">
              <a:spcBef>
                <a:spcPts val="1800"/>
              </a:spcBef>
              <a:buFont typeface="Arial"/>
              <a:buChar char="•"/>
              <a:defRPr/>
            </a:pPr>
            <a:endParaRPr lang="en-GB" sz="2200" dirty="0">
              <a:solidFill>
                <a:prstClr val="black"/>
              </a:solidFill>
              <a:latin typeface="Arial" pitchFamily="34" charset="0"/>
              <a:cs typeface="Arial" pitchFamily="34" charset="0"/>
            </a:endParaRPr>
          </a:p>
        </p:txBody>
      </p:sp>
      <p:sp>
        <p:nvSpPr>
          <p:cNvPr id="15" name="Rectangle 2"/>
          <p:cNvSpPr txBox="1">
            <a:spLocks noChangeArrowheads="1"/>
          </p:cNvSpPr>
          <p:nvPr/>
        </p:nvSpPr>
        <p:spPr>
          <a:xfrm>
            <a:off x="4551188" y="4041921"/>
            <a:ext cx="5378500" cy="2381250"/>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algn="ctr">
              <a:spcBef>
                <a:spcPts val="1200"/>
              </a:spcBef>
              <a:defRPr/>
            </a:pPr>
            <a:r>
              <a:rPr lang="en-US" sz="2200" b="1" dirty="0">
                <a:solidFill>
                  <a:schemeClr val="accent6"/>
                </a:solidFill>
                <a:latin typeface="Arial" pitchFamily="34" charset="0"/>
                <a:cs typeface="Arial" pitchFamily="34" charset="0"/>
              </a:rPr>
              <a:t>An offset here </a:t>
            </a:r>
            <a:r>
              <a:rPr lang="en-US" sz="2200" dirty="0">
                <a:solidFill>
                  <a:prstClr val="black"/>
                </a:solidFill>
                <a:latin typeface="Arial" pitchFamily="34" charset="0"/>
                <a:cs typeface="Arial" pitchFamily="34" charset="0"/>
              </a:rPr>
              <a:t>is only additional if: </a:t>
            </a:r>
          </a:p>
          <a:p>
            <a:pPr marL="514350" indent="-514350" algn="ctr">
              <a:spcBef>
                <a:spcPts val="1200"/>
              </a:spcBef>
              <a:buFontTx/>
              <a:buAutoNum type="alphaLcParenBoth"/>
              <a:defRPr/>
            </a:pPr>
            <a:r>
              <a:rPr lang="en-US" sz="2200" dirty="0">
                <a:solidFill>
                  <a:prstClr val="black"/>
                </a:solidFill>
                <a:latin typeface="Arial" pitchFamily="34" charset="0"/>
                <a:cs typeface="Arial" pitchFamily="34" charset="0"/>
              </a:rPr>
              <a:t>It increases the value through positive management / restoration or </a:t>
            </a:r>
          </a:p>
          <a:p>
            <a:pPr marL="514350" indent="-514350" algn="ctr">
              <a:spcBef>
                <a:spcPts val="1200"/>
              </a:spcBef>
              <a:buFontTx/>
              <a:buAutoNum type="alphaLcParenBoth"/>
              <a:defRPr/>
            </a:pPr>
            <a:r>
              <a:rPr lang="en-US" sz="2200" dirty="0">
                <a:solidFill>
                  <a:prstClr val="black"/>
                </a:solidFill>
                <a:latin typeface="Arial" pitchFamily="34" charset="0"/>
                <a:cs typeface="Arial" pitchFamily="34" charset="0"/>
              </a:rPr>
              <a:t> It stops this area from being degraded or transformed, if the area is at risk of being lost</a:t>
            </a:r>
          </a:p>
          <a:p>
            <a:pPr marL="342900" indent="-342900" algn="ctr">
              <a:spcBef>
                <a:spcPts val="1200"/>
              </a:spcBef>
              <a:buFont typeface="Arial"/>
              <a:buChar char="•"/>
              <a:defRPr/>
            </a:pPr>
            <a:endParaRPr lang="en-US" sz="2200" dirty="0">
              <a:solidFill>
                <a:prstClr val="black"/>
              </a:solidFill>
              <a:latin typeface="Arial" pitchFamily="34" charset="0"/>
              <a:cs typeface="Arial" pitchFamily="34" charset="0"/>
            </a:endParaRPr>
          </a:p>
          <a:p>
            <a:pPr algn="ctr">
              <a:spcBef>
                <a:spcPts val="1200"/>
              </a:spcBef>
              <a:defRPr/>
            </a:pPr>
            <a:endParaRPr lang="en-US" sz="2200" dirty="0">
              <a:solidFill>
                <a:prstClr val="black"/>
              </a:solidFill>
              <a:latin typeface="Arial" pitchFamily="34" charset="0"/>
              <a:cs typeface="Arial" pitchFamily="34" charset="0"/>
            </a:endParaRPr>
          </a:p>
          <a:p>
            <a:pPr marL="342900" indent="-342900" algn="ctr">
              <a:spcBef>
                <a:spcPts val="1800"/>
              </a:spcBef>
              <a:buFont typeface="Arial"/>
              <a:buChar char="•"/>
              <a:defRPr/>
            </a:pPr>
            <a:endParaRPr lang="en-GB" sz="2200" dirty="0">
              <a:solidFill>
                <a:prstClr val="black"/>
              </a:solidFill>
              <a:latin typeface="Arial" pitchFamily="34" charset="0"/>
              <a:cs typeface="Arial" pitchFamily="34" charset="0"/>
            </a:endParaRPr>
          </a:p>
          <a:p>
            <a:pPr marL="342900" indent="-342900" algn="ctr">
              <a:spcBef>
                <a:spcPts val="1800"/>
              </a:spcBef>
              <a:buFont typeface="Arial"/>
              <a:buChar char="•"/>
              <a:defRPr/>
            </a:pPr>
            <a:endParaRPr lang="en-GB" sz="2200" dirty="0">
              <a:solidFill>
                <a:prstClr val="black"/>
              </a:solidFill>
              <a:latin typeface="Arial" pitchFamily="34" charset="0"/>
              <a:cs typeface="Arial" pitchFamily="34" charset="0"/>
            </a:endParaRPr>
          </a:p>
        </p:txBody>
      </p:sp>
      <p:sp>
        <p:nvSpPr>
          <p:cNvPr id="16" name="TextBox 15"/>
          <p:cNvSpPr txBox="1"/>
          <p:nvPr/>
        </p:nvSpPr>
        <p:spPr>
          <a:xfrm>
            <a:off x="1481794" y="1340585"/>
            <a:ext cx="1739579" cy="430887"/>
          </a:xfrm>
          <a:prstGeom prst="rect">
            <a:avLst/>
          </a:prstGeom>
          <a:noFill/>
        </p:spPr>
        <p:txBody>
          <a:bodyPr wrap="none" rtlCol="0">
            <a:spAutoFit/>
          </a:bodyPr>
          <a:lstStyle/>
          <a:p>
            <a:r>
              <a:rPr lang="en-US" sz="2200" dirty="0">
                <a:solidFill>
                  <a:prstClr val="black"/>
                </a:solidFill>
                <a:latin typeface="Arial" pitchFamily="34" charset="0"/>
                <a:cs typeface="Arial" pitchFamily="34" charset="0"/>
              </a:rPr>
              <a:t>Remember: </a:t>
            </a:r>
            <a:endParaRPr lang="en-GB" sz="2200" dirty="0">
              <a:solidFill>
                <a:prstClr val="black"/>
              </a:solidFill>
              <a:latin typeface="Arial" pitchFamily="34" charset="0"/>
              <a:cs typeface="Arial" pitchFamily="34" charset="0"/>
            </a:endParaRPr>
          </a:p>
        </p:txBody>
      </p:sp>
      <p:sp>
        <p:nvSpPr>
          <p:cNvPr id="17" name="Text Box 6"/>
          <p:cNvSpPr txBox="1">
            <a:spLocks noChangeArrowheads="1"/>
          </p:cNvSpPr>
          <p:nvPr/>
        </p:nvSpPr>
        <p:spPr bwMode="auto">
          <a:xfrm>
            <a:off x="2351584" y="140558"/>
            <a:ext cx="6048672" cy="480131"/>
          </a:xfrm>
          <a:prstGeom prst="rect">
            <a:avLst/>
          </a:prstGeom>
          <a:noFill/>
          <a:ln w="9525">
            <a:noFill/>
            <a:miter lim="800000"/>
            <a:headEnd/>
            <a:tailEnd/>
          </a:ln>
          <a:extLst/>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dirty="0">
                <a:latin typeface="+mn-lt"/>
              </a:rPr>
              <a:t>Why is </a:t>
            </a:r>
            <a:r>
              <a:rPr lang="en-US" dirty="0" err="1">
                <a:latin typeface="+mn-lt"/>
              </a:rPr>
              <a:t>additionality</a:t>
            </a:r>
            <a:r>
              <a:rPr lang="en-US" dirty="0">
                <a:latin typeface="+mn-lt"/>
              </a:rPr>
              <a:t> important?  </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3512" y="3657476"/>
            <a:ext cx="3277852" cy="244827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42" y="1102703"/>
            <a:ext cx="3276271" cy="2457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5711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2822811" y="118442"/>
            <a:ext cx="76366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000000"/>
                </a:solidFill>
                <a:latin typeface="Arial" panose="020B0604020202020204" pitchFamily="34" charset="0"/>
                <a:cs typeface="Arial" panose="020B0604020202020204" pitchFamily="34" charset="0"/>
              </a:defRPr>
            </a:lvl1pPr>
            <a:lvl2pPr marL="742950" indent="-285750" eaLnBrk="0" hangingPunct="0">
              <a:defRPr sz="2800" b="1">
                <a:solidFill>
                  <a:srgbClr val="000000"/>
                </a:solidFill>
                <a:latin typeface="Arial" panose="020B0604020202020204" pitchFamily="34" charset="0"/>
                <a:cs typeface="Arial" panose="020B0604020202020204" pitchFamily="34" charset="0"/>
              </a:defRPr>
            </a:lvl2pPr>
            <a:lvl3pPr marL="1143000" indent="-228600" eaLnBrk="0" hangingPunct="0">
              <a:defRPr sz="2800" b="1">
                <a:solidFill>
                  <a:srgbClr val="000000"/>
                </a:solidFill>
                <a:latin typeface="Arial" panose="020B0604020202020204" pitchFamily="34" charset="0"/>
                <a:cs typeface="Arial" panose="020B0604020202020204" pitchFamily="34" charset="0"/>
              </a:defRPr>
            </a:lvl3pPr>
            <a:lvl4pPr marL="1600200" indent="-228600" eaLnBrk="0" hangingPunct="0">
              <a:defRPr sz="2800" b="1">
                <a:solidFill>
                  <a:srgbClr val="000000"/>
                </a:solidFill>
                <a:latin typeface="Arial" panose="020B0604020202020204" pitchFamily="34" charset="0"/>
                <a:cs typeface="Arial" panose="020B0604020202020204" pitchFamily="34" charset="0"/>
              </a:defRPr>
            </a:lvl4pPr>
            <a:lvl5pPr marL="2057400" indent="-228600" eaLnBrk="0" hangingPunct="0">
              <a:defRPr sz="28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rgbClr val="000000"/>
                </a:solidFill>
                <a:latin typeface="Arial" panose="020B0604020202020204" pitchFamily="34" charset="0"/>
                <a:cs typeface="Arial" panose="020B0604020202020204" pitchFamily="34" charset="0"/>
              </a:defRPr>
            </a:lvl9pPr>
          </a:lstStyle>
          <a:p>
            <a:r>
              <a:rPr lang="en-US" sz="3000" b="0" dirty="0">
                <a:solidFill>
                  <a:schemeClr val="bg1"/>
                </a:solidFill>
              </a:rPr>
              <a:t>The many meanings of NNL and NG </a:t>
            </a:r>
          </a:p>
        </p:txBody>
      </p:sp>
      <p:sp>
        <p:nvSpPr>
          <p:cNvPr id="13" name="Right Arrow 12"/>
          <p:cNvSpPr/>
          <p:nvPr/>
        </p:nvSpPr>
        <p:spPr>
          <a:xfrm>
            <a:off x="2313402" y="2713521"/>
            <a:ext cx="2392947" cy="448591"/>
          </a:xfrm>
          <a:prstGeom prst="rightArrow">
            <a:avLst/>
          </a:prstGeom>
          <a:gradFill flip="none" rotWithShape="1">
            <a:gsLst>
              <a:gs pos="0">
                <a:schemeClr val="accent6">
                  <a:lumMod val="50000"/>
                </a:schemeClr>
              </a:gs>
              <a:gs pos="74000">
                <a:schemeClr val="accent6">
                  <a:lumMod val="60000"/>
                  <a:lumOff val="40000"/>
                </a:schemeClr>
              </a:gs>
              <a:gs pos="83000">
                <a:schemeClr val="accent6">
                  <a:lumMod val="40000"/>
                  <a:lumOff val="6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1" name="Right Arrow 20"/>
          <p:cNvSpPr/>
          <p:nvPr/>
        </p:nvSpPr>
        <p:spPr>
          <a:xfrm rot="20329206">
            <a:off x="2190473" y="2161083"/>
            <a:ext cx="2342946" cy="430240"/>
          </a:xfrm>
          <a:prstGeom prst="rightArrow">
            <a:avLst/>
          </a:prstGeom>
          <a:gradFill flip="none" rotWithShape="1">
            <a:gsLst>
              <a:gs pos="0">
                <a:schemeClr val="accent6">
                  <a:lumMod val="50000"/>
                </a:schemeClr>
              </a:gs>
              <a:gs pos="74000">
                <a:schemeClr val="accent6">
                  <a:lumMod val="60000"/>
                  <a:lumOff val="40000"/>
                </a:schemeClr>
              </a:gs>
              <a:gs pos="83000">
                <a:schemeClr val="accent6">
                  <a:lumMod val="40000"/>
                  <a:lumOff val="6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 name="Right Arrow 21"/>
          <p:cNvSpPr/>
          <p:nvPr/>
        </p:nvSpPr>
        <p:spPr>
          <a:xfrm rot="1277588">
            <a:off x="2204317" y="3295277"/>
            <a:ext cx="2322577" cy="464792"/>
          </a:xfrm>
          <a:prstGeom prst="rightArrow">
            <a:avLst/>
          </a:prstGeom>
          <a:gradFill flip="none" rotWithShape="1">
            <a:gsLst>
              <a:gs pos="0">
                <a:schemeClr val="accent6">
                  <a:lumMod val="50000"/>
                </a:schemeClr>
              </a:gs>
              <a:gs pos="74000">
                <a:schemeClr val="accent6">
                  <a:lumMod val="60000"/>
                  <a:lumOff val="40000"/>
                </a:schemeClr>
              </a:gs>
              <a:gs pos="83000">
                <a:schemeClr val="accent6">
                  <a:lumMod val="40000"/>
                  <a:lumOff val="6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4" name="Group 3"/>
          <p:cNvGrpSpPr/>
          <p:nvPr/>
        </p:nvGrpSpPr>
        <p:grpSpPr>
          <a:xfrm>
            <a:off x="864876" y="2427867"/>
            <a:ext cx="1444176" cy="1615110"/>
            <a:chOff x="1776027" y="3789760"/>
            <a:chExt cx="1444176" cy="1615110"/>
          </a:xfrm>
        </p:grpSpPr>
        <p:sp>
          <p:nvSpPr>
            <p:cNvPr id="36867" name="Line 3"/>
            <p:cNvSpPr>
              <a:spLocks noChangeShapeType="1"/>
            </p:cNvSpPr>
            <p:nvPr/>
          </p:nvSpPr>
          <p:spPr bwMode="auto">
            <a:xfrm>
              <a:off x="1965336" y="4198144"/>
              <a:ext cx="0" cy="610791"/>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sz="2400" b="1">
                <a:latin typeface="Arial" panose="020B0604020202020204" pitchFamily="34" charset="0"/>
                <a:cs typeface="Arial" panose="020B0604020202020204" pitchFamily="34" charset="0"/>
              </a:endParaRPr>
            </a:p>
          </p:txBody>
        </p:sp>
        <p:sp>
          <p:nvSpPr>
            <p:cNvPr id="36868" name="Line 4"/>
            <p:cNvSpPr>
              <a:spLocks noChangeShapeType="1"/>
            </p:cNvSpPr>
            <p:nvPr/>
          </p:nvSpPr>
          <p:spPr bwMode="auto">
            <a:xfrm>
              <a:off x="1776027" y="3875485"/>
              <a:ext cx="189309" cy="322659"/>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sz="2400" b="1">
                <a:latin typeface="Arial" panose="020B0604020202020204" pitchFamily="34" charset="0"/>
                <a:cs typeface="Arial" panose="020B0604020202020204" pitchFamily="34" charset="0"/>
              </a:endParaRPr>
            </a:p>
          </p:txBody>
        </p:sp>
        <p:sp>
          <p:nvSpPr>
            <p:cNvPr id="36869" name="Line 5"/>
            <p:cNvSpPr>
              <a:spLocks noChangeShapeType="1"/>
            </p:cNvSpPr>
            <p:nvPr/>
          </p:nvSpPr>
          <p:spPr bwMode="auto">
            <a:xfrm>
              <a:off x="2014423" y="4553448"/>
              <a:ext cx="0" cy="610791"/>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sz="2400" b="1">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stretch>
              <a:fillRect/>
            </a:stretch>
          </p:blipFill>
          <p:spPr>
            <a:xfrm>
              <a:off x="2221823" y="3789760"/>
              <a:ext cx="790977" cy="1069083"/>
            </a:xfrm>
            <a:prstGeom prst="rect">
              <a:avLst/>
            </a:prstGeom>
          </p:spPr>
        </p:pic>
        <p:sp>
          <p:nvSpPr>
            <p:cNvPr id="14" name="TextBox 13"/>
            <p:cNvSpPr txBox="1"/>
            <p:nvPr/>
          </p:nvSpPr>
          <p:spPr>
            <a:xfrm>
              <a:off x="2016222" y="4943205"/>
              <a:ext cx="1203981" cy="461665"/>
            </a:xfrm>
            <a:prstGeom prst="rect">
              <a:avLst/>
            </a:prstGeom>
            <a:noFill/>
          </p:spPr>
          <p:txBody>
            <a:bodyPr wrap="square" rtlCol="0">
              <a:spAutoFit/>
            </a:bodyPr>
            <a:lstStyle/>
            <a:p>
              <a:pPr algn="ctr"/>
              <a:r>
                <a:rPr lang="en-US" sz="2400" b="1" dirty="0">
                  <a:solidFill>
                    <a:schemeClr val="accent6">
                      <a:lumMod val="50000"/>
                    </a:schemeClr>
                  </a:solidFill>
                  <a:latin typeface="Calibri "/>
                  <a:cs typeface="Calibri" panose="020F0502020204030204" pitchFamily="34" charset="0"/>
                </a:rPr>
                <a:t>Now</a:t>
              </a:r>
            </a:p>
          </p:txBody>
        </p:sp>
      </p:grpSp>
      <p:pic>
        <p:nvPicPr>
          <p:cNvPr id="2" name="Picture 1"/>
          <p:cNvPicPr>
            <a:picLocks noChangeAspect="1"/>
          </p:cNvPicPr>
          <p:nvPr/>
        </p:nvPicPr>
        <p:blipFill>
          <a:blip r:embed="rId4"/>
          <a:stretch>
            <a:fillRect/>
          </a:stretch>
        </p:blipFill>
        <p:spPr>
          <a:xfrm>
            <a:off x="4537225" y="1691443"/>
            <a:ext cx="591694" cy="536327"/>
          </a:xfrm>
          <a:prstGeom prst="rect">
            <a:avLst/>
          </a:prstGeom>
        </p:spPr>
      </p:pic>
      <p:pic>
        <p:nvPicPr>
          <p:cNvPr id="16" name="Picture 15"/>
          <p:cNvPicPr>
            <a:picLocks noChangeAspect="1"/>
          </p:cNvPicPr>
          <p:nvPr/>
        </p:nvPicPr>
        <p:blipFill>
          <a:blip r:embed="rId4"/>
          <a:stretch>
            <a:fillRect/>
          </a:stretch>
        </p:blipFill>
        <p:spPr>
          <a:xfrm>
            <a:off x="5097947" y="1605197"/>
            <a:ext cx="556743" cy="504646"/>
          </a:xfrm>
          <a:prstGeom prst="rect">
            <a:avLst/>
          </a:prstGeom>
        </p:spPr>
      </p:pic>
      <p:pic>
        <p:nvPicPr>
          <p:cNvPr id="18" name="Picture 17"/>
          <p:cNvPicPr>
            <a:picLocks noChangeAspect="1"/>
          </p:cNvPicPr>
          <p:nvPr/>
        </p:nvPicPr>
        <p:blipFill>
          <a:blip r:embed="rId4"/>
          <a:stretch>
            <a:fillRect/>
          </a:stretch>
        </p:blipFill>
        <p:spPr>
          <a:xfrm>
            <a:off x="5654689" y="1290448"/>
            <a:ext cx="573810" cy="520116"/>
          </a:xfrm>
          <a:prstGeom prst="rect">
            <a:avLst/>
          </a:prstGeom>
        </p:spPr>
      </p:pic>
      <p:pic>
        <p:nvPicPr>
          <p:cNvPr id="19" name="Picture 18"/>
          <p:cNvPicPr>
            <a:picLocks noChangeAspect="1"/>
          </p:cNvPicPr>
          <p:nvPr/>
        </p:nvPicPr>
        <p:blipFill>
          <a:blip r:embed="rId4"/>
          <a:stretch>
            <a:fillRect/>
          </a:stretch>
        </p:blipFill>
        <p:spPr>
          <a:xfrm>
            <a:off x="5295951" y="1060525"/>
            <a:ext cx="600901" cy="544672"/>
          </a:xfrm>
          <a:prstGeom prst="rect">
            <a:avLst/>
          </a:prstGeom>
        </p:spPr>
      </p:pic>
      <p:pic>
        <p:nvPicPr>
          <p:cNvPr id="25" name="Picture 24"/>
          <p:cNvPicPr>
            <a:picLocks noChangeAspect="1"/>
          </p:cNvPicPr>
          <p:nvPr/>
        </p:nvPicPr>
        <p:blipFill>
          <a:blip r:embed="rId4"/>
          <a:stretch>
            <a:fillRect/>
          </a:stretch>
        </p:blipFill>
        <p:spPr>
          <a:xfrm>
            <a:off x="4620940" y="4123269"/>
            <a:ext cx="601538" cy="545249"/>
          </a:xfrm>
          <a:prstGeom prst="rect">
            <a:avLst/>
          </a:prstGeom>
        </p:spPr>
      </p:pic>
      <p:pic>
        <p:nvPicPr>
          <p:cNvPr id="26" name="Picture 25"/>
          <p:cNvPicPr>
            <a:picLocks noChangeAspect="1"/>
          </p:cNvPicPr>
          <p:nvPr/>
        </p:nvPicPr>
        <p:blipFill>
          <a:blip r:embed="rId4"/>
          <a:stretch>
            <a:fillRect/>
          </a:stretch>
        </p:blipFill>
        <p:spPr>
          <a:xfrm>
            <a:off x="1056390" y="4360062"/>
            <a:ext cx="591694" cy="536327"/>
          </a:xfrm>
          <a:prstGeom prst="rect">
            <a:avLst/>
          </a:prstGeom>
        </p:spPr>
      </p:pic>
      <p:sp>
        <p:nvSpPr>
          <p:cNvPr id="29" name="TextBox 28"/>
          <p:cNvSpPr txBox="1"/>
          <p:nvPr/>
        </p:nvSpPr>
        <p:spPr>
          <a:xfrm>
            <a:off x="8865601" y="2380983"/>
            <a:ext cx="2345773" cy="1200329"/>
          </a:xfrm>
          <a:prstGeom prst="rect">
            <a:avLst/>
          </a:prstGeom>
          <a:noFill/>
          <a:ln>
            <a:noFill/>
          </a:ln>
        </p:spPr>
        <p:txBody>
          <a:bodyPr wrap="square" rtlCol="0">
            <a:spAutoFit/>
          </a:bodyPr>
          <a:lstStyle/>
          <a:p>
            <a:pPr algn="ctr"/>
            <a:r>
              <a:rPr lang="en-US" sz="2400" b="1" dirty="0">
                <a:solidFill>
                  <a:schemeClr val="accent2">
                    <a:lumMod val="75000"/>
                  </a:schemeClr>
                </a:solidFill>
                <a:cs typeface="Arial" panose="020B0604020202020204" pitchFamily="34" charset="0"/>
              </a:rPr>
              <a:t>What will be the outcome for biodiversity?</a:t>
            </a:r>
          </a:p>
        </p:txBody>
      </p:sp>
      <p:pic>
        <p:nvPicPr>
          <p:cNvPr id="30" name="Picture 29"/>
          <p:cNvPicPr>
            <a:picLocks noChangeAspect="1"/>
          </p:cNvPicPr>
          <p:nvPr/>
        </p:nvPicPr>
        <p:blipFill>
          <a:blip r:embed="rId4"/>
          <a:stretch>
            <a:fillRect/>
          </a:stretch>
        </p:blipFill>
        <p:spPr>
          <a:xfrm>
            <a:off x="1395235" y="4148766"/>
            <a:ext cx="601538" cy="545249"/>
          </a:xfrm>
          <a:prstGeom prst="rect">
            <a:avLst/>
          </a:prstGeom>
        </p:spPr>
      </p:pic>
      <p:pic>
        <p:nvPicPr>
          <p:cNvPr id="31" name="Picture 30"/>
          <p:cNvPicPr>
            <a:picLocks noChangeAspect="1"/>
          </p:cNvPicPr>
          <p:nvPr/>
        </p:nvPicPr>
        <p:blipFill>
          <a:blip r:embed="rId4"/>
          <a:stretch>
            <a:fillRect/>
          </a:stretch>
        </p:blipFill>
        <p:spPr>
          <a:xfrm>
            <a:off x="1836356" y="4335300"/>
            <a:ext cx="601538" cy="545249"/>
          </a:xfrm>
          <a:prstGeom prst="rect">
            <a:avLst/>
          </a:prstGeom>
        </p:spPr>
      </p:pic>
      <p:pic>
        <p:nvPicPr>
          <p:cNvPr id="24" name="Picture 23"/>
          <p:cNvPicPr>
            <a:picLocks noChangeAspect="1"/>
          </p:cNvPicPr>
          <p:nvPr/>
        </p:nvPicPr>
        <p:blipFill>
          <a:blip r:embed="rId4"/>
          <a:stretch>
            <a:fillRect/>
          </a:stretch>
        </p:blipFill>
        <p:spPr>
          <a:xfrm>
            <a:off x="4730015" y="1207691"/>
            <a:ext cx="600901" cy="544672"/>
          </a:xfrm>
          <a:prstGeom prst="rect">
            <a:avLst/>
          </a:prstGeom>
        </p:spPr>
      </p:pic>
      <p:sp>
        <p:nvSpPr>
          <p:cNvPr id="27" name="TextBox 26"/>
          <p:cNvSpPr txBox="1"/>
          <p:nvPr/>
        </p:nvSpPr>
        <p:spPr>
          <a:xfrm>
            <a:off x="6641145" y="1233805"/>
            <a:ext cx="1203981" cy="492443"/>
          </a:xfrm>
          <a:prstGeom prst="rect">
            <a:avLst/>
          </a:prstGeom>
          <a:noFill/>
        </p:spPr>
        <p:txBody>
          <a:bodyPr wrap="square" rtlCol="0">
            <a:spAutoFit/>
          </a:bodyPr>
          <a:lstStyle/>
          <a:p>
            <a:pPr algn="ctr"/>
            <a:r>
              <a:rPr lang="en-US" sz="2600" b="1" dirty="0">
                <a:solidFill>
                  <a:schemeClr val="accent6">
                    <a:lumMod val="50000"/>
                  </a:schemeClr>
                </a:solidFill>
                <a:cs typeface="Arial" panose="020B0604020202020204" pitchFamily="34" charset="0"/>
              </a:rPr>
              <a:t>More?</a:t>
            </a:r>
          </a:p>
        </p:txBody>
      </p:sp>
      <p:sp>
        <p:nvSpPr>
          <p:cNvPr id="28" name="TextBox 27"/>
          <p:cNvSpPr txBox="1"/>
          <p:nvPr/>
        </p:nvSpPr>
        <p:spPr>
          <a:xfrm>
            <a:off x="6597655" y="4115481"/>
            <a:ext cx="1203981" cy="492443"/>
          </a:xfrm>
          <a:prstGeom prst="rect">
            <a:avLst/>
          </a:prstGeom>
          <a:noFill/>
        </p:spPr>
        <p:txBody>
          <a:bodyPr wrap="square" rtlCol="0">
            <a:spAutoFit/>
          </a:bodyPr>
          <a:lstStyle/>
          <a:p>
            <a:pPr algn="ctr"/>
            <a:r>
              <a:rPr lang="en-US" sz="2600" b="1" dirty="0">
                <a:solidFill>
                  <a:schemeClr val="accent6">
                    <a:lumMod val="50000"/>
                  </a:schemeClr>
                </a:solidFill>
                <a:cs typeface="Arial" panose="020B0604020202020204" pitchFamily="34" charset="0"/>
              </a:rPr>
              <a:t>Less?</a:t>
            </a:r>
          </a:p>
        </p:txBody>
      </p:sp>
      <p:sp>
        <p:nvSpPr>
          <p:cNvPr id="32" name="TextBox 31"/>
          <p:cNvSpPr txBox="1"/>
          <p:nvPr/>
        </p:nvSpPr>
        <p:spPr>
          <a:xfrm>
            <a:off x="6170157" y="2522845"/>
            <a:ext cx="2379798" cy="892552"/>
          </a:xfrm>
          <a:prstGeom prst="rect">
            <a:avLst/>
          </a:prstGeom>
          <a:noFill/>
        </p:spPr>
        <p:txBody>
          <a:bodyPr wrap="square" rtlCol="0">
            <a:spAutoFit/>
          </a:bodyPr>
          <a:lstStyle/>
          <a:p>
            <a:pPr algn="ctr"/>
            <a:r>
              <a:rPr lang="en-US" sz="2600" b="1" dirty="0">
                <a:solidFill>
                  <a:schemeClr val="accent6">
                    <a:lumMod val="50000"/>
                  </a:schemeClr>
                </a:solidFill>
                <a:cs typeface="Arial" panose="020B0604020202020204" pitchFamily="34" charset="0"/>
              </a:rPr>
              <a:t>The same as ‘now’ ?</a:t>
            </a:r>
          </a:p>
        </p:txBody>
      </p:sp>
      <p:sp>
        <p:nvSpPr>
          <p:cNvPr id="5" name="Oval 4"/>
          <p:cNvSpPr/>
          <p:nvPr/>
        </p:nvSpPr>
        <p:spPr>
          <a:xfrm>
            <a:off x="8794694" y="2117334"/>
            <a:ext cx="2549858" cy="170129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cs typeface="Arial" panose="020B0604020202020204" pitchFamily="34" charset="0"/>
            </a:endParaRPr>
          </a:p>
        </p:txBody>
      </p:sp>
      <p:cxnSp>
        <p:nvCxnSpPr>
          <p:cNvPr id="7" name="Straight Arrow Connector 6"/>
          <p:cNvCxnSpPr/>
          <p:nvPr/>
        </p:nvCxnSpPr>
        <p:spPr>
          <a:xfrm flipV="1">
            <a:off x="972648" y="5428423"/>
            <a:ext cx="5569988" cy="281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07884" y="5004259"/>
            <a:ext cx="1203981" cy="461665"/>
          </a:xfrm>
          <a:prstGeom prst="rect">
            <a:avLst/>
          </a:prstGeom>
          <a:noFill/>
        </p:spPr>
        <p:txBody>
          <a:bodyPr wrap="square" rtlCol="0">
            <a:spAutoFit/>
          </a:bodyPr>
          <a:lstStyle/>
          <a:p>
            <a:pPr algn="ctr"/>
            <a:r>
              <a:rPr lang="en-US" sz="2400" dirty="0">
                <a:cs typeface="Calibri" panose="020F0502020204030204" pitchFamily="34" charset="0"/>
              </a:rPr>
              <a:t>Time</a:t>
            </a:r>
          </a:p>
        </p:txBody>
      </p:sp>
      <p:cxnSp>
        <p:nvCxnSpPr>
          <p:cNvPr id="35" name="Straight Arrow Connector 34"/>
          <p:cNvCxnSpPr/>
          <p:nvPr/>
        </p:nvCxnSpPr>
        <p:spPr>
          <a:xfrm flipH="1" flipV="1">
            <a:off x="966181" y="1143910"/>
            <a:ext cx="1872" cy="43038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4851543" y="2928193"/>
            <a:ext cx="591694" cy="536327"/>
          </a:xfrm>
          <a:prstGeom prst="rect">
            <a:avLst/>
          </a:prstGeom>
        </p:spPr>
      </p:pic>
      <p:pic>
        <p:nvPicPr>
          <p:cNvPr id="36" name="Picture 35"/>
          <p:cNvPicPr>
            <a:picLocks noChangeAspect="1"/>
          </p:cNvPicPr>
          <p:nvPr/>
        </p:nvPicPr>
        <p:blipFill>
          <a:blip r:embed="rId4"/>
          <a:stretch>
            <a:fillRect/>
          </a:stretch>
        </p:blipFill>
        <p:spPr>
          <a:xfrm>
            <a:off x="5074302" y="2441364"/>
            <a:ext cx="601538" cy="545249"/>
          </a:xfrm>
          <a:prstGeom prst="rect">
            <a:avLst/>
          </a:prstGeom>
        </p:spPr>
      </p:pic>
      <p:pic>
        <p:nvPicPr>
          <p:cNvPr id="37" name="Picture 36"/>
          <p:cNvPicPr>
            <a:picLocks noChangeAspect="1"/>
          </p:cNvPicPr>
          <p:nvPr/>
        </p:nvPicPr>
        <p:blipFill>
          <a:blip r:embed="rId4"/>
          <a:stretch>
            <a:fillRect/>
          </a:stretch>
        </p:blipFill>
        <p:spPr>
          <a:xfrm>
            <a:off x="5295314" y="3045034"/>
            <a:ext cx="601538" cy="545249"/>
          </a:xfrm>
          <a:prstGeom prst="rect">
            <a:avLst/>
          </a:prstGeom>
        </p:spPr>
      </p:pic>
      <p:sp>
        <p:nvSpPr>
          <p:cNvPr id="38" name="Rectangle : coins arrondis 5">
            <a:extLst>
              <a:ext uri="{FF2B5EF4-FFF2-40B4-BE49-F238E27FC236}">
                <a16:creationId xmlns:a16="http://schemas.microsoft.com/office/drawing/2014/main" id="{9BAF75BE-2A2A-4E7C-B04A-3E15C728BF36}"/>
              </a:ext>
            </a:extLst>
          </p:cNvPr>
          <p:cNvSpPr/>
          <p:nvPr/>
        </p:nvSpPr>
        <p:spPr>
          <a:xfrm>
            <a:off x="8549955" y="4335300"/>
            <a:ext cx="3080049" cy="212639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446088"/>
            <a:endParaRPr lang="en-US" sz="800" dirty="0">
              <a:solidFill>
                <a:schemeClr val="bg1"/>
              </a:solidFill>
              <a:latin typeface="Arial"/>
              <a:ea typeface="Arial"/>
              <a:cs typeface="Arial"/>
              <a:sym typeface="Arial"/>
            </a:endParaRPr>
          </a:p>
          <a:p>
            <a:pPr marL="446088" indent="-446088"/>
            <a:r>
              <a:rPr lang="en-US" sz="2600" dirty="0">
                <a:solidFill>
                  <a:schemeClr val="bg1"/>
                </a:solidFill>
                <a:ea typeface="Arial"/>
                <a:cs typeface="Arial"/>
                <a:sym typeface="Arial"/>
              </a:rPr>
              <a:t>→ 	</a:t>
            </a:r>
            <a:r>
              <a:rPr lang="en-US" sz="2600" dirty="0">
                <a:cs typeface="Arial" panose="020B0604020202020204" pitchFamily="34" charset="0"/>
              </a:rPr>
              <a:t>It depends on your frame of reference (and this is often not explicit).</a:t>
            </a:r>
          </a:p>
          <a:p>
            <a:pPr marL="449263" indent="-449263">
              <a:lnSpc>
                <a:spcPct val="80000"/>
              </a:lnSpc>
              <a:buClr>
                <a:schemeClr val="dk1"/>
              </a:buClr>
              <a:buSzPts val="2405"/>
            </a:pPr>
            <a:endParaRPr lang="en-US" sz="2400" dirty="0">
              <a:solidFill>
                <a:schemeClr val="bg1"/>
              </a:solidFill>
              <a:latin typeface="Arial"/>
              <a:ea typeface="Arial"/>
              <a:cs typeface="Arial"/>
              <a:sym typeface="Arial"/>
            </a:endParaRPr>
          </a:p>
        </p:txBody>
      </p:sp>
      <p:cxnSp>
        <p:nvCxnSpPr>
          <p:cNvPr id="39" name="Straight Connector 38"/>
          <p:cNvCxnSpPr/>
          <p:nvPr/>
        </p:nvCxnSpPr>
        <p:spPr>
          <a:xfrm>
            <a:off x="981749" y="2950527"/>
            <a:ext cx="186882"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3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78" name="Shape 1278"/>
          <p:cNvSpPr txBox="1"/>
          <p:nvPr/>
        </p:nvSpPr>
        <p:spPr>
          <a:xfrm>
            <a:off x="908053" y="-76739"/>
            <a:ext cx="9226540"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400"/>
            </a:pPr>
            <a:r>
              <a:rPr lang="pt-PT" sz="3000" dirty="0">
                <a:solidFill>
                  <a:schemeClr val="bg1"/>
                </a:solidFill>
                <a:latin typeface="Arial"/>
                <a:ea typeface="Arial"/>
                <a:cs typeface="Arial"/>
                <a:sym typeface="Arial"/>
              </a:rPr>
              <a:t>Choosing a frame of reference: </a:t>
            </a:r>
          </a:p>
          <a:p>
            <a:pPr algn="ctr">
              <a:lnSpc>
                <a:spcPct val="90000"/>
              </a:lnSpc>
              <a:buClr>
                <a:schemeClr val="dk1"/>
              </a:buClr>
              <a:buSzPts val="2400"/>
            </a:pPr>
            <a:r>
              <a:rPr lang="pt-PT" sz="3000" dirty="0">
                <a:solidFill>
                  <a:schemeClr val="bg1"/>
                </a:solidFill>
                <a:latin typeface="Arial"/>
                <a:ea typeface="Arial"/>
                <a:cs typeface="Arial"/>
                <a:sym typeface="Arial"/>
              </a:rPr>
              <a:t>NNL/NG compared to what? Some examples....</a:t>
            </a:r>
            <a:endParaRPr sz="3000" dirty="0">
              <a:solidFill>
                <a:schemeClr val="bg1"/>
              </a:solidFill>
              <a:latin typeface="Arial"/>
              <a:ea typeface="Arial"/>
              <a:cs typeface="Arial"/>
              <a:sym typeface="Arial"/>
            </a:endParaRPr>
          </a:p>
        </p:txBody>
      </p:sp>
      <p:sp>
        <p:nvSpPr>
          <p:cNvPr id="1281" name="Shape 1281"/>
          <p:cNvSpPr txBox="1"/>
          <p:nvPr/>
        </p:nvSpPr>
        <p:spPr>
          <a:xfrm>
            <a:off x="6591355" y="4072507"/>
            <a:ext cx="997769"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1800"/>
            </a:pPr>
            <a:r>
              <a:rPr lang="pt-PT" dirty="0">
                <a:solidFill>
                  <a:schemeClr val="dk1"/>
                </a:solidFill>
                <a:ea typeface="Arial"/>
                <a:cs typeface="Arial"/>
                <a:sym typeface="Arial"/>
              </a:rPr>
              <a:t>Now</a:t>
            </a:r>
            <a:endParaRPr dirty="0">
              <a:solidFill>
                <a:schemeClr val="dk1"/>
              </a:solidFill>
              <a:ea typeface="Arial"/>
              <a:cs typeface="Arial"/>
              <a:sym typeface="Arial"/>
            </a:endParaRPr>
          </a:p>
        </p:txBody>
      </p:sp>
      <p:sp>
        <p:nvSpPr>
          <p:cNvPr id="20" name="Rectangle : coins arrondis 5">
            <a:extLst>
              <a:ext uri="{FF2B5EF4-FFF2-40B4-BE49-F238E27FC236}">
                <a16:creationId xmlns:a16="http://schemas.microsoft.com/office/drawing/2014/main" id="{B218A1AE-DB0F-4B03-969E-42B5CAC84BE7}"/>
              </a:ext>
            </a:extLst>
          </p:cNvPr>
          <p:cNvSpPr/>
          <p:nvPr/>
        </p:nvSpPr>
        <p:spPr>
          <a:xfrm>
            <a:off x="145379" y="4581989"/>
            <a:ext cx="6055374" cy="57593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indent="-449263">
              <a:lnSpc>
                <a:spcPct val="80000"/>
              </a:lnSpc>
              <a:buClr>
                <a:schemeClr val="dk1"/>
              </a:buClr>
              <a:buSzPts val="2405"/>
            </a:pPr>
            <a:r>
              <a:rPr lang="en-US" sz="2200" dirty="0">
                <a:solidFill>
                  <a:schemeClr val="bg1"/>
                </a:solidFill>
                <a:ea typeface="Arial"/>
                <a:cs typeface="Arial"/>
                <a:sym typeface="Arial"/>
              </a:rPr>
              <a:t>→ 	Do we accept a counterfactual of decline?</a:t>
            </a:r>
          </a:p>
        </p:txBody>
      </p:sp>
      <p:sp>
        <p:nvSpPr>
          <p:cNvPr id="28" name="Rectangle : coins arrondis 5">
            <a:extLst>
              <a:ext uri="{FF2B5EF4-FFF2-40B4-BE49-F238E27FC236}">
                <a16:creationId xmlns:a16="http://schemas.microsoft.com/office/drawing/2014/main" id="{B218A1AE-DB0F-4B03-969E-42B5CAC84BE7}"/>
              </a:ext>
            </a:extLst>
          </p:cNvPr>
          <p:cNvSpPr/>
          <p:nvPr/>
        </p:nvSpPr>
        <p:spPr>
          <a:xfrm>
            <a:off x="6771921" y="4563855"/>
            <a:ext cx="4683641" cy="118814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indent="-449263">
              <a:lnSpc>
                <a:spcPct val="80000"/>
              </a:lnSpc>
              <a:buClr>
                <a:schemeClr val="dk1"/>
              </a:buClr>
              <a:buSzPts val="2405"/>
            </a:pPr>
            <a:r>
              <a:rPr lang="en-US" sz="2200" dirty="0">
                <a:solidFill>
                  <a:schemeClr val="bg1"/>
                </a:solidFill>
                <a:ea typeface="Arial"/>
                <a:cs typeface="Arial"/>
                <a:sym typeface="Arial"/>
              </a:rPr>
              <a:t>→ 	Or: Do we want biodiversity to remain where it at a specific point in time (e.g. now)</a:t>
            </a:r>
          </a:p>
        </p:txBody>
      </p:sp>
      <p:grpSp>
        <p:nvGrpSpPr>
          <p:cNvPr id="3" name="Group 2"/>
          <p:cNvGrpSpPr/>
          <p:nvPr/>
        </p:nvGrpSpPr>
        <p:grpSpPr>
          <a:xfrm>
            <a:off x="6385216" y="976164"/>
            <a:ext cx="3959216" cy="3443322"/>
            <a:chOff x="6385216" y="976164"/>
            <a:chExt cx="3959216" cy="3443322"/>
          </a:xfrm>
        </p:grpSpPr>
        <p:cxnSp>
          <p:nvCxnSpPr>
            <p:cNvPr id="1273" name="Shape 1273"/>
            <p:cNvCxnSpPr/>
            <p:nvPr/>
          </p:nvCxnSpPr>
          <p:spPr>
            <a:xfrm flipH="1">
              <a:off x="7013060" y="976164"/>
              <a:ext cx="3055" cy="2969433"/>
            </a:xfrm>
            <a:prstGeom prst="straightConnector1">
              <a:avLst/>
            </a:prstGeom>
            <a:noFill/>
            <a:ln w="9525" cap="flat" cmpd="sng">
              <a:solidFill>
                <a:schemeClr val="dk1"/>
              </a:solidFill>
              <a:prstDash val="solid"/>
              <a:round/>
              <a:headEnd type="triangle" w="lg" len="lg"/>
              <a:tailEnd type="none" w="med" len="med"/>
            </a:ln>
          </p:spPr>
        </p:cxnSp>
        <p:cxnSp>
          <p:nvCxnSpPr>
            <p:cNvPr id="1274" name="Shape 1274"/>
            <p:cNvCxnSpPr/>
            <p:nvPr/>
          </p:nvCxnSpPr>
          <p:spPr>
            <a:xfrm>
              <a:off x="7013059" y="3945596"/>
              <a:ext cx="2880320" cy="0"/>
            </a:xfrm>
            <a:prstGeom prst="straightConnector1">
              <a:avLst/>
            </a:prstGeom>
            <a:noFill/>
            <a:ln w="9525" cap="flat" cmpd="sng">
              <a:solidFill>
                <a:schemeClr val="dk1"/>
              </a:solidFill>
              <a:prstDash val="solid"/>
              <a:round/>
              <a:headEnd type="none" w="med" len="med"/>
              <a:tailEnd type="triangle" w="lg" len="lg"/>
            </a:ln>
          </p:spPr>
        </p:cxnSp>
        <p:cxnSp>
          <p:nvCxnSpPr>
            <p:cNvPr id="1275" name="Shape 1275"/>
            <p:cNvCxnSpPr/>
            <p:nvPr/>
          </p:nvCxnSpPr>
          <p:spPr>
            <a:xfrm>
              <a:off x="7016115" y="1866552"/>
              <a:ext cx="2733249" cy="0"/>
            </a:xfrm>
            <a:prstGeom prst="straightConnector1">
              <a:avLst/>
            </a:prstGeom>
            <a:noFill/>
            <a:ln w="28575" cap="flat" cmpd="sng">
              <a:solidFill>
                <a:srgbClr val="548135"/>
              </a:solidFill>
              <a:prstDash val="dash"/>
              <a:round/>
              <a:headEnd type="none" w="med" len="med"/>
              <a:tailEnd type="none" w="med" len="med"/>
            </a:ln>
          </p:spPr>
        </p:cxnSp>
        <p:sp>
          <p:nvSpPr>
            <p:cNvPr id="1276" name="Shape 1276"/>
            <p:cNvSpPr txBox="1"/>
            <p:nvPr/>
          </p:nvSpPr>
          <p:spPr>
            <a:xfrm>
              <a:off x="8237195" y="4019376"/>
              <a:ext cx="911238" cy="400110"/>
            </a:xfrm>
            <a:prstGeom prst="rect">
              <a:avLst/>
            </a:prstGeom>
            <a:noFill/>
            <a:ln>
              <a:noFill/>
            </a:ln>
          </p:spPr>
          <p:txBody>
            <a:bodyPr spcFirstLastPara="1" wrap="square" lIns="91425" tIns="45700" rIns="91425" bIns="45700" anchor="t" anchorCtr="0">
              <a:noAutofit/>
            </a:bodyPr>
            <a:lstStyle/>
            <a:p>
              <a:r>
                <a:rPr lang="pt-PT" sz="2000" b="1" dirty="0">
                  <a:solidFill>
                    <a:schemeClr val="dk1"/>
                  </a:solidFill>
                  <a:ea typeface="Arial"/>
                  <a:cs typeface="Arial"/>
                  <a:sym typeface="Arial"/>
                </a:rPr>
                <a:t>Time</a:t>
              </a:r>
              <a:endParaRPr sz="2000" b="1" dirty="0">
                <a:solidFill>
                  <a:schemeClr val="dk1"/>
                </a:solidFill>
                <a:ea typeface="Arial"/>
                <a:cs typeface="Arial"/>
                <a:sym typeface="Arial"/>
              </a:endParaRPr>
            </a:p>
          </p:txBody>
        </p:sp>
        <p:sp>
          <p:nvSpPr>
            <p:cNvPr id="1277" name="Shape 1277"/>
            <p:cNvSpPr txBox="1"/>
            <p:nvPr/>
          </p:nvSpPr>
          <p:spPr>
            <a:xfrm rot="-5400000">
              <a:off x="5603780" y="2497361"/>
              <a:ext cx="2074927" cy="400110"/>
            </a:xfrm>
            <a:prstGeom prst="rect">
              <a:avLst/>
            </a:prstGeom>
            <a:noFill/>
            <a:ln>
              <a:noFill/>
            </a:ln>
          </p:spPr>
          <p:txBody>
            <a:bodyPr spcFirstLastPara="1" wrap="square" lIns="91425" tIns="45700" rIns="91425" bIns="45700" anchor="t" anchorCtr="0">
              <a:noAutofit/>
            </a:bodyPr>
            <a:lstStyle/>
            <a:p>
              <a:r>
                <a:rPr lang="pt-PT" sz="2000" b="1" dirty="0">
                  <a:solidFill>
                    <a:srgbClr val="548135"/>
                  </a:solidFill>
                  <a:ea typeface="Arial"/>
                  <a:cs typeface="Arial"/>
                  <a:sym typeface="Arial"/>
                </a:rPr>
                <a:t>Biodiversity</a:t>
              </a:r>
              <a:endParaRPr sz="2000" b="1" dirty="0">
                <a:solidFill>
                  <a:srgbClr val="548135"/>
                </a:solidFill>
                <a:ea typeface="Arial"/>
                <a:cs typeface="Arial"/>
                <a:sym typeface="Arial"/>
              </a:endParaRPr>
            </a:p>
          </p:txBody>
        </p:sp>
        <p:sp>
          <p:nvSpPr>
            <p:cNvPr id="1279" name="Shape 1279"/>
            <p:cNvSpPr txBox="1"/>
            <p:nvPr/>
          </p:nvSpPr>
          <p:spPr>
            <a:xfrm>
              <a:off x="7106809" y="2115211"/>
              <a:ext cx="3027784"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200"/>
              </a:pPr>
              <a:r>
                <a:rPr lang="pt-PT" sz="2200" dirty="0">
                  <a:solidFill>
                    <a:schemeClr val="dk1"/>
                  </a:solidFill>
                  <a:ea typeface="Arial"/>
                  <a:cs typeface="Arial"/>
                  <a:sym typeface="Arial"/>
                </a:rPr>
                <a:t>e.g. NNL/NG compared to ‘NOW’</a:t>
              </a:r>
              <a:endParaRPr sz="2200" dirty="0">
                <a:solidFill>
                  <a:schemeClr val="dk1"/>
                </a:solidFill>
                <a:ea typeface="Arial"/>
                <a:cs typeface="Arial"/>
                <a:sym typeface="Arial"/>
              </a:endParaRPr>
            </a:p>
          </p:txBody>
        </p:sp>
        <p:pic>
          <p:nvPicPr>
            <p:cNvPr id="34" name="Picture 33"/>
            <p:cNvPicPr>
              <a:picLocks noChangeAspect="1"/>
            </p:cNvPicPr>
            <p:nvPr/>
          </p:nvPicPr>
          <p:blipFill>
            <a:blip r:embed="rId3"/>
            <a:stretch>
              <a:fillRect/>
            </a:stretch>
          </p:blipFill>
          <p:spPr>
            <a:xfrm>
              <a:off x="6385216" y="1436325"/>
              <a:ext cx="320271" cy="290302"/>
            </a:xfrm>
            <a:prstGeom prst="rect">
              <a:avLst/>
            </a:prstGeom>
          </p:spPr>
        </p:pic>
        <p:pic>
          <p:nvPicPr>
            <p:cNvPr id="35" name="Picture 34"/>
            <p:cNvPicPr>
              <a:picLocks noChangeAspect="1"/>
            </p:cNvPicPr>
            <p:nvPr/>
          </p:nvPicPr>
          <p:blipFill>
            <a:blip r:embed="rId3"/>
            <a:stretch>
              <a:fillRect/>
            </a:stretch>
          </p:blipFill>
          <p:spPr>
            <a:xfrm>
              <a:off x="6600628" y="1463645"/>
              <a:ext cx="343379" cy="311247"/>
            </a:xfrm>
            <a:prstGeom prst="rect">
              <a:avLst/>
            </a:prstGeom>
          </p:spPr>
        </p:pic>
        <p:pic>
          <p:nvPicPr>
            <p:cNvPr id="36" name="Picture 35"/>
            <p:cNvPicPr>
              <a:picLocks noChangeAspect="1"/>
            </p:cNvPicPr>
            <p:nvPr/>
          </p:nvPicPr>
          <p:blipFill>
            <a:blip r:embed="rId3"/>
            <a:stretch>
              <a:fillRect/>
            </a:stretch>
          </p:blipFill>
          <p:spPr>
            <a:xfrm>
              <a:off x="6451614" y="1269551"/>
              <a:ext cx="327395" cy="296759"/>
            </a:xfrm>
            <a:prstGeom prst="rect">
              <a:avLst/>
            </a:prstGeom>
          </p:spPr>
        </p:pic>
        <p:cxnSp>
          <p:nvCxnSpPr>
            <p:cNvPr id="38" name="Straight Connector 37"/>
            <p:cNvCxnSpPr/>
            <p:nvPr/>
          </p:nvCxnSpPr>
          <p:spPr>
            <a:xfrm>
              <a:off x="6858118" y="1860617"/>
              <a:ext cx="186882"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stretch>
              <a:fillRect/>
            </a:stretch>
          </p:blipFill>
          <p:spPr>
            <a:xfrm>
              <a:off x="9785641" y="1512525"/>
              <a:ext cx="320271" cy="290302"/>
            </a:xfrm>
            <a:prstGeom prst="rect">
              <a:avLst/>
            </a:prstGeom>
          </p:spPr>
        </p:pic>
        <p:pic>
          <p:nvPicPr>
            <p:cNvPr id="40" name="Picture 39"/>
            <p:cNvPicPr>
              <a:picLocks noChangeAspect="1"/>
            </p:cNvPicPr>
            <p:nvPr/>
          </p:nvPicPr>
          <p:blipFill>
            <a:blip r:embed="rId3"/>
            <a:stretch>
              <a:fillRect/>
            </a:stretch>
          </p:blipFill>
          <p:spPr>
            <a:xfrm>
              <a:off x="10001053" y="1511270"/>
              <a:ext cx="343379" cy="311247"/>
            </a:xfrm>
            <a:prstGeom prst="rect">
              <a:avLst/>
            </a:prstGeom>
          </p:spPr>
        </p:pic>
        <p:pic>
          <p:nvPicPr>
            <p:cNvPr id="41" name="Picture 40"/>
            <p:cNvPicPr>
              <a:picLocks noChangeAspect="1"/>
            </p:cNvPicPr>
            <p:nvPr/>
          </p:nvPicPr>
          <p:blipFill>
            <a:blip r:embed="rId3"/>
            <a:stretch>
              <a:fillRect/>
            </a:stretch>
          </p:blipFill>
          <p:spPr>
            <a:xfrm>
              <a:off x="9852039" y="1345751"/>
              <a:ext cx="327395" cy="296759"/>
            </a:xfrm>
            <a:prstGeom prst="rect">
              <a:avLst/>
            </a:prstGeom>
          </p:spPr>
        </p:pic>
      </p:grpSp>
      <p:grpSp>
        <p:nvGrpSpPr>
          <p:cNvPr id="2" name="Group 1"/>
          <p:cNvGrpSpPr/>
          <p:nvPr/>
        </p:nvGrpSpPr>
        <p:grpSpPr>
          <a:xfrm>
            <a:off x="851747" y="1124240"/>
            <a:ext cx="3797291" cy="3456383"/>
            <a:chOff x="851747" y="1124240"/>
            <a:chExt cx="3797291" cy="3456383"/>
          </a:xfrm>
        </p:grpSpPr>
        <p:cxnSp>
          <p:nvCxnSpPr>
            <p:cNvPr id="1268" name="Shape 1268"/>
            <p:cNvCxnSpPr/>
            <p:nvPr/>
          </p:nvCxnSpPr>
          <p:spPr>
            <a:xfrm>
              <a:off x="1435835" y="1124240"/>
              <a:ext cx="0" cy="2793479"/>
            </a:xfrm>
            <a:prstGeom prst="straightConnector1">
              <a:avLst/>
            </a:prstGeom>
            <a:noFill/>
            <a:ln w="9525" cap="flat" cmpd="sng">
              <a:solidFill>
                <a:schemeClr val="dk1"/>
              </a:solidFill>
              <a:prstDash val="solid"/>
              <a:round/>
              <a:headEnd type="triangle" w="lg" len="lg"/>
              <a:tailEnd type="none" w="med" len="med"/>
            </a:ln>
          </p:spPr>
        </p:cxnSp>
        <p:cxnSp>
          <p:nvCxnSpPr>
            <p:cNvPr id="1269" name="Shape 1269"/>
            <p:cNvCxnSpPr/>
            <p:nvPr/>
          </p:nvCxnSpPr>
          <p:spPr>
            <a:xfrm>
              <a:off x="1435835" y="3917718"/>
              <a:ext cx="2880320" cy="0"/>
            </a:xfrm>
            <a:prstGeom prst="straightConnector1">
              <a:avLst/>
            </a:prstGeom>
            <a:noFill/>
            <a:ln w="9525" cap="flat" cmpd="sng">
              <a:solidFill>
                <a:schemeClr val="dk1"/>
              </a:solidFill>
              <a:prstDash val="solid"/>
              <a:round/>
              <a:headEnd type="none" w="med" len="med"/>
              <a:tailEnd type="triangle" w="lg" len="lg"/>
            </a:ln>
          </p:spPr>
        </p:cxnSp>
        <p:cxnSp>
          <p:nvCxnSpPr>
            <p:cNvPr id="1270" name="Shape 1270"/>
            <p:cNvCxnSpPr/>
            <p:nvPr/>
          </p:nvCxnSpPr>
          <p:spPr>
            <a:xfrm>
              <a:off x="1438891" y="1755171"/>
              <a:ext cx="2805257" cy="864096"/>
            </a:xfrm>
            <a:prstGeom prst="straightConnector1">
              <a:avLst/>
            </a:prstGeom>
            <a:noFill/>
            <a:ln w="28575" cap="flat" cmpd="sng">
              <a:solidFill>
                <a:srgbClr val="548135"/>
              </a:solidFill>
              <a:prstDash val="dash"/>
              <a:round/>
              <a:headEnd type="none" w="med" len="med"/>
              <a:tailEnd type="none" w="med" len="med"/>
            </a:ln>
          </p:spPr>
        </p:cxnSp>
        <p:sp>
          <p:nvSpPr>
            <p:cNvPr id="1271" name="Shape 1271"/>
            <p:cNvSpPr txBox="1"/>
            <p:nvPr/>
          </p:nvSpPr>
          <p:spPr>
            <a:xfrm>
              <a:off x="2731978" y="4023436"/>
              <a:ext cx="882177" cy="400110"/>
            </a:xfrm>
            <a:prstGeom prst="rect">
              <a:avLst/>
            </a:prstGeom>
            <a:noFill/>
            <a:ln>
              <a:noFill/>
            </a:ln>
          </p:spPr>
          <p:txBody>
            <a:bodyPr spcFirstLastPara="1" wrap="square" lIns="91425" tIns="45700" rIns="91425" bIns="45700" anchor="t" anchorCtr="0">
              <a:noAutofit/>
            </a:bodyPr>
            <a:lstStyle/>
            <a:p>
              <a:r>
                <a:rPr lang="pt-PT" sz="2000" b="1" dirty="0">
                  <a:solidFill>
                    <a:schemeClr val="dk1"/>
                  </a:solidFill>
                  <a:ea typeface="Arial"/>
                  <a:cs typeface="Arial"/>
                  <a:sym typeface="Arial"/>
                </a:rPr>
                <a:t>Time</a:t>
              </a:r>
              <a:endParaRPr sz="2000" b="1" dirty="0">
                <a:solidFill>
                  <a:schemeClr val="dk1"/>
                </a:solidFill>
                <a:ea typeface="Arial"/>
                <a:cs typeface="Arial"/>
                <a:sym typeface="Arial"/>
              </a:endParaRPr>
            </a:p>
          </p:txBody>
        </p:sp>
        <p:sp>
          <p:nvSpPr>
            <p:cNvPr id="1272" name="Shape 1272"/>
            <p:cNvSpPr txBox="1"/>
            <p:nvPr/>
          </p:nvSpPr>
          <p:spPr>
            <a:xfrm rot="-5400000">
              <a:off x="64656" y="2479008"/>
              <a:ext cx="2074927" cy="400110"/>
            </a:xfrm>
            <a:prstGeom prst="rect">
              <a:avLst/>
            </a:prstGeom>
            <a:noFill/>
            <a:ln>
              <a:noFill/>
            </a:ln>
          </p:spPr>
          <p:txBody>
            <a:bodyPr spcFirstLastPara="1" wrap="square" lIns="91425" tIns="45700" rIns="91425" bIns="45700" anchor="t" anchorCtr="0">
              <a:noAutofit/>
            </a:bodyPr>
            <a:lstStyle/>
            <a:p>
              <a:r>
                <a:rPr lang="pt-PT" sz="2000" b="1" dirty="0">
                  <a:solidFill>
                    <a:srgbClr val="548135"/>
                  </a:solidFill>
                  <a:ea typeface="Arial"/>
                  <a:cs typeface="Arial"/>
                  <a:sym typeface="Arial"/>
                </a:rPr>
                <a:t>Biodiversity </a:t>
              </a:r>
              <a:endParaRPr sz="2000" b="1" dirty="0">
                <a:solidFill>
                  <a:srgbClr val="548135"/>
                </a:solidFill>
                <a:ea typeface="Arial"/>
                <a:cs typeface="Arial"/>
                <a:sym typeface="Arial"/>
              </a:endParaRPr>
            </a:p>
          </p:txBody>
        </p:sp>
        <p:sp>
          <p:nvSpPr>
            <p:cNvPr id="1280" name="Shape 1280"/>
            <p:cNvSpPr txBox="1"/>
            <p:nvPr/>
          </p:nvSpPr>
          <p:spPr>
            <a:xfrm>
              <a:off x="1491875" y="2567450"/>
              <a:ext cx="2768241"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200"/>
              </a:pPr>
              <a:r>
                <a:rPr lang="pt-PT" sz="2200" dirty="0">
                  <a:solidFill>
                    <a:schemeClr val="dk1"/>
                  </a:solidFill>
                  <a:ea typeface="Arial"/>
                  <a:cs typeface="Arial"/>
                  <a:sym typeface="Arial"/>
                </a:rPr>
                <a:t>e.g. NNL/NG compared to a trend of biodiversity decline</a:t>
              </a:r>
              <a:endParaRPr sz="2200" dirty="0">
                <a:solidFill>
                  <a:schemeClr val="dk1"/>
                </a:solidFill>
                <a:ea typeface="Arial"/>
                <a:cs typeface="Arial"/>
                <a:sym typeface="Arial"/>
              </a:endParaRPr>
            </a:p>
          </p:txBody>
        </p:sp>
        <p:sp>
          <p:nvSpPr>
            <p:cNvPr id="1282" name="Shape 1282"/>
            <p:cNvSpPr txBox="1"/>
            <p:nvPr/>
          </p:nvSpPr>
          <p:spPr>
            <a:xfrm>
              <a:off x="1003788" y="4076567"/>
              <a:ext cx="997769"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1800"/>
              </a:pPr>
              <a:r>
                <a:rPr lang="pt-PT">
                  <a:solidFill>
                    <a:schemeClr val="dk1"/>
                  </a:solidFill>
                  <a:ea typeface="Arial"/>
                  <a:cs typeface="Arial"/>
                  <a:sym typeface="Arial"/>
                </a:rPr>
                <a:t>Now</a:t>
              </a:r>
              <a:endParaRPr>
                <a:solidFill>
                  <a:schemeClr val="dk1"/>
                </a:solidFill>
                <a:ea typeface="Arial"/>
                <a:cs typeface="Arial"/>
                <a:sym typeface="Arial"/>
              </a:endParaRPr>
            </a:p>
          </p:txBody>
        </p:sp>
        <p:pic>
          <p:nvPicPr>
            <p:cNvPr id="31" name="Picture 30"/>
            <p:cNvPicPr>
              <a:picLocks noChangeAspect="1"/>
            </p:cNvPicPr>
            <p:nvPr/>
          </p:nvPicPr>
          <p:blipFill>
            <a:blip r:embed="rId3"/>
            <a:stretch>
              <a:fillRect/>
            </a:stretch>
          </p:blipFill>
          <p:spPr>
            <a:xfrm>
              <a:off x="851747" y="1364185"/>
              <a:ext cx="320271" cy="290302"/>
            </a:xfrm>
            <a:prstGeom prst="rect">
              <a:avLst/>
            </a:prstGeom>
          </p:spPr>
        </p:pic>
        <p:pic>
          <p:nvPicPr>
            <p:cNvPr id="33" name="Picture 32"/>
            <p:cNvPicPr>
              <a:picLocks noChangeAspect="1"/>
            </p:cNvPicPr>
            <p:nvPr/>
          </p:nvPicPr>
          <p:blipFill>
            <a:blip r:embed="rId3"/>
            <a:stretch>
              <a:fillRect/>
            </a:stretch>
          </p:blipFill>
          <p:spPr>
            <a:xfrm>
              <a:off x="1067159" y="1362930"/>
              <a:ext cx="343379" cy="311247"/>
            </a:xfrm>
            <a:prstGeom prst="rect">
              <a:avLst/>
            </a:prstGeom>
          </p:spPr>
        </p:pic>
        <p:pic>
          <p:nvPicPr>
            <p:cNvPr id="32" name="Picture 31"/>
            <p:cNvPicPr>
              <a:picLocks noChangeAspect="1"/>
            </p:cNvPicPr>
            <p:nvPr/>
          </p:nvPicPr>
          <p:blipFill>
            <a:blip r:embed="rId3"/>
            <a:stretch>
              <a:fillRect/>
            </a:stretch>
          </p:blipFill>
          <p:spPr>
            <a:xfrm>
              <a:off x="918145" y="1197411"/>
              <a:ext cx="327395" cy="296759"/>
            </a:xfrm>
            <a:prstGeom prst="rect">
              <a:avLst/>
            </a:prstGeom>
          </p:spPr>
        </p:pic>
        <p:cxnSp>
          <p:nvCxnSpPr>
            <p:cNvPr id="37" name="Straight Connector 36"/>
            <p:cNvCxnSpPr/>
            <p:nvPr/>
          </p:nvCxnSpPr>
          <p:spPr>
            <a:xfrm>
              <a:off x="1277024" y="1759902"/>
              <a:ext cx="186882"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3"/>
            <a:stretch>
              <a:fillRect/>
            </a:stretch>
          </p:blipFill>
          <p:spPr>
            <a:xfrm>
              <a:off x="4175972" y="2640535"/>
              <a:ext cx="320271" cy="290302"/>
            </a:xfrm>
            <a:prstGeom prst="rect">
              <a:avLst/>
            </a:prstGeom>
          </p:spPr>
        </p:pic>
        <p:pic>
          <p:nvPicPr>
            <p:cNvPr id="44" name="Picture 43"/>
            <p:cNvPicPr>
              <a:picLocks noChangeAspect="1"/>
            </p:cNvPicPr>
            <p:nvPr/>
          </p:nvPicPr>
          <p:blipFill>
            <a:blip r:embed="rId3"/>
            <a:stretch>
              <a:fillRect/>
            </a:stretch>
          </p:blipFill>
          <p:spPr>
            <a:xfrm>
              <a:off x="4305659" y="2639280"/>
              <a:ext cx="343379" cy="311247"/>
            </a:xfrm>
            <a:prstGeom prst="rect">
              <a:avLst/>
            </a:prstGeom>
          </p:spPr>
        </p:pic>
      </p:grpSp>
      <p:sp>
        <p:nvSpPr>
          <p:cNvPr id="48" name="Rectangle : coins arrondis 4">
            <a:extLst>
              <a:ext uri="{FF2B5EF4-FFF2-40B4-BE49-F238E27FC236}">
                <a16:creationId xmlns:a16="http://schemas.microsoft.com/office/drawing/2014/main" id="{58B389AB-5E57-487A-A209-72E55BF1AB66}"/>
              </a:ext>
            </a:extLst>
          </p:cNvPr>
          <p:cNvSpPr/>
          <p:nvPr/>
        </p:nvSpPr>
        <p:spPr>
          <a:xfrm>
            <a:off x="3446721" y="5910438"/>
            <a:ext cx="7132676" cy="77124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Aft>
                <a:spcPct val="0"/>
              </a:spcAft>
              <a:defRPr/>
            </a:pPr>
            <a:r>
              <a:rPr lang="en-US" sz="2200" dirty="0">
                <a:solidFill>
                  <a:schemeClr val="bg1"/>
                </a:solidFill>
              </a:rPr>
              <a:t>Note: Averted loss offsetting (through protecting existing habitat) is only possible against a baseline of decline.</a:t>
            </a:r>
            <a:endParaRPr lang="en-GB" sz="2200" dirty="0">
              <a:solidFill>
                <a:schemeClr val="bg1"/>
              </a:solidFill>
            </a:endParaRPr>
          </a:p>
        </p:txBody>
      </p:sp>
    </p:spTree>
    <p:extLst>
      <p:ext uri="{BB962C8B-B14F-4D97-AF65-F5344CB8AC3E}">
        <p14:creationId xmlns:p14="http://schemas.microsoft.com/office/powerpoint/2010/main" val="3943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78" name="Shape 1278"/>
          <p:cNvSpPr txBox="1"/>
          <p:nvPr/>
        </p:nvSpPr>
        <p:spPr>
          <a:xfrm>
            <a:off x="908053" y="-76739"/>
            <a:ext cx="9226540"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400"/>
            </a:pPr>
            <a:r>
              <a:rPr lang="pt-PT" sz="3000" dirty="0">
                <a:solidFill>
                  <a:schemeClr val="bg1"/>
                </a:solidFill>
                <a:latin typeface="Arial"/>
                <a:ea typeface="Arial"/>
                <a:cs typeface="Arial"/>
                <a:sym typeface="Arial"/>
              </a:rPr>
              <a:t>Choosing a reference scenario: </a:t>
            </a:r>
          </a:p>
          <a:p>
            <a:pPr algn="ctr">
              <a:lnSpc>
                <a:spcPct val="90000"/>
              </a:lnSpc>
              <a:buClr>
                <a:schemeClr val="dk1"/>
              </a:buClr>
              <a:buSzPts val="2400"/>
            </a:pPr>
            <a:r>
              <a:rPr lang="pt-PT" sz="3000" dirty="0">
                <a:solidFill>
                  <a:schemeClr val="bg1"/>
                </a:solidFill>
                <a:latin typeface="Arial"/>
                <a:ea typeface="Arial"/>
                <a:cs typeface="Arial"/>
                <a:sym typeface="Arial"/>
              </a:rPr>
              <a:t>NNL/NG compared to what? Some examples....</a:t>
            </a:r>
            <a:endParaRPr sz="3000" dirty="0">
              <a:solidFill>
                <a:schemeClr val="bg1"/>
              </a:solidFill>
              <a:latin typeface="Arial"/>
              <a:ea typeface="Arial"/>
              <a:cs typeface="Arial"/>
              <a:sym typeface="Arial"/>
            </a:endParaRPr>
          </a:p>
        </p:txBody>
      </p:sp>
      <p:cxnSp>
        <p:nvCxnSpPr>
          <p:cNvPr id="19" name="Shape 1273"/>
          <p:cNvCxnSpPr/>
          <p:nvPr/>
        </p:nvCxnSpPr>
        <p:spPr>
          <a:xfrm flipH="1">
            <a:off x="1535897" y="2158212"/>
            <a:ext cx="3055" cy="2969433"/>
          </a:xfrm>
          <a:prstGeom prst="straightConnector1">
            <a:avLst/>
          </a:prstGeom>
          <a:noFill/>
          <a:ln w="9525" cap="flat" cmpd="sng">
            <a:solidFill>
              <a:schemeClr val="dk1"/>
            </a:solidFill>
            <a:prstDash val="solid"/>
            <a:round/>
            <a:headEnd type="triangle" w="lg" len="lg"/>
            <a:tailEnd type="none" w="med" len="med"/>
          </a:ln>
        </p:spPr>
      </p:cxnSp>
      <p:cxnSp>
        <p:nvCxnSpPr>
          <p:cNvPr id="21" name="Shape 1274"/>
          <p:cNvCxnSpPr/>
          <p:nvPr/>
        </p:nvCxnSpPr>
        <p:spPr>
          <a:xfrm>
            <a:off x="1535896" y="5127644"/>
            <a:ext cx="2880320" cy="0"/>
          </a:xfrm>
          <a:prstGeom prst="straightConnector1">
            <a:avLst/>
          </a:prstGeom>
          <a:noFill/>
          <a:ln w="9525" cap="flat" cmpd="sng">
            <a:solidFill>
              <a:schemeClr val="dk1"/>
            </a:solidFill>
            <a:prstDash val="solid"/>
            <a:round/>
            <a:headEnd type="none" w="med" len="med"/>
            <a:tailEnd type="triangle" w="lg" len="lg"/>
          </a:ln>
        </p:spPr>
      </p:cxnSp>
      <p:sp>
        <p:nvSpPr>
          <p:cNvPr id="23" name="Shape 1276"/>
          <p:cNvSpPr txBox="1"/>
          <p:nvPr/>
        </p:nvSpPr>
        <p:spPr>
          <a:xfrm>
            <a:off x="2760032" y="5201424"/>
            <a:ext cx="911238" cy="400110"/>
          </a:xfrm>
          <a:prstGeom prst="rect">
            <a:avLst/>
          </a:prstGeom>
          <a:noFill/>
          <a:ln>
            <a:noFill/>
          </a:ln>
        </p:spPr>
        <p:txBody>
          <a:bodyPr spcFirstLastPara="1" wrap="square" lIns="91425" tIns="45700" rIns="91425" bIns="45700" anchor="t" anchorCtr="0">
            <a:noAutofit/>
          </a:bodyPr>
          <a:lstStyle/>
          <a:p>
            <a:r>
              <a:rPr lang="pt-PT" sz="2000" b="1" dirty="0">
                <a:solidFill>
                  <a:schemeClr val="dk1"/>
                </a:solidFill>
                <a:ea typeface="Arial"/>
                <a:cs typeface="Arial"/>
                <a:sym typeface="Arial"/>
              </a:rPr>
              <a:t>Time</a:t>
            </a:r>
            <a:endParaRPr sz="2000" b="1" dirty="0">
              <a:solidFill>
                <a:schemeClr val="dk1"/>
              </a:solidFill>
              <a:ea typeface="Arial"/>
              <a:cs typeface="Arial"/>
              <a:sym typeface="Arial"/>
            </a:endParaRPr>
          </a:p>
        </p:txBody>
      </p:sp>
      <p:sp>
        <p:nvSpPr>
          <p:cNvPr id="24" name="Shape 1277"/>
          <p:cNvSpPr txBox="1"/>
          <p:nvPr/>
        </p:nvSpPr>
        <p:spPr>
          <a:xfrm rot="-5400000">
            <a:off x="87980" y="3922889"/>
            <a:ext cx="2074927" cy="400110"/>
          </a:xfrm>
          <a:prstGeom prst="rect">
            <a:avLst/>
          </a:prstGeom>
          <a:noFill/>
          <a:ln>
            <a:noFill/>
          </a:ln>
        </p:spPr>
        <p:txBody>
          <a:bodyPr spcFirstLastPara="1" wrap="square" lIns="91425" tIns="45700" rIns="91425" bIns="45700" anchor="t" anchorCtr="0">
            <a:noAutofit/>
          </a:bodyPr>
          <a:lstStyle/>
          <a:p>
            <a:r>
              <a:rPr lang="pt-PT" sz="2000" b="1" dirty="0">
                <a:solidFill>
                  <a:srgbClr val="548135"/>
                </a:solidFill>
                <a:ea typeface="Arial"/>
                <a:cs typeface="Arial"/>
                <a:sym typeface="Arial"/>
              </a:rPr>
              <a:t>Biodiversity</a:t>
            </a:r>
            <a:endParaRPr sz="2000" b="1" dirty="0">
              <a:solidFill>
                <a:srgbClr val="548135"/>
              </a:solidFill>
              <a:ea typeface="Arial"/>
              <a:cs typeface="Arial"/>
              <a:sym typeface="Arial"/>
            </a:endParaRPr>
          </a:p>
        </p:txBody>
      </p:sp>
      <p:sp>
        <p:nvSpPr>
          <p:cNvPr id="25" name="Shape 1279"/>
          <p:cNvSpPr txBox="1"/>
          <p:nvPr/>
        </p:nvSpPr>
        <p:spPr>
          <a:xfrm>
            <a:off x="1944020" y="3138872"/>
            <a:ext cx="3027784"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200"/>
            </a:pPr>
            <a:r>
              <a:rPr lang="pt-PT" sz="2200" dirty="0">
                <a:solidFill>
                  <a:schemeClr val="dk1"/>
                </a:solidFill>
                <a:ea typeface="Arial"/>
                <a:cs typeface="Arial"/>
                <a:sym typeface="Arial"/>
              </a:rPr>
              <a:t>e.g. NNL/NG compared to a desirable state for the relevant biota (i.e. a TARGET)</a:t>
            </a:r>
            <a:endParaRPr sz="2200" dirty="0">
              <a:solidFill>
                <a:schemeClr val="dk1"/>
              </a:solidFill>
              <a:ea typeface="Arial"/>
              <a:cs typeface="Arial"/>
              <a:sym typeface="Arial"/>
            </a:endParaRPr>
          </a:p>
        </p:txBody>
      </p:sp>
      <p:sp>
        <p:nvSpPr>
          <p:cNvPr id="26" name="Shape 1281"/>
          <p:cNvSpPr txBox="1"/>
          <p:nvPr/>
        </p:nvSpPr>
        <p:spPr>
          <a:xfrm>
            <a:off x="1181027" y="5280461"/>
            <a:ext cx="997769" cy="50405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1800"/>
            </a:pPr>
            <a:r>
              <a:rPr lang="pt-PT">
                <a:solidFill>
                  <a:schemeClr val="dk1"/>
                </a:solidFill>
                <a:ea typeface="Arial"/>
                <a:cs typeface="Arial"/>
                <a:sym typeface="Arial"/>
              </a:rPr>
              <a:t>Now</a:t>
            </a:r>
            <a:endParaRPr>
              <a:solidFill>
                <a:schemeClr val="dk1"/>
              </a:solidFill>
              <a:ea typeface="Arial"/>
              <a:cs typeface="Arial"/>
              <a:sym typeface="Arial"/>
            </a:endParaRPr>
          </a:p>
        </p:txBody>
      </p:sp>
      <p:cxnSp>
        <p:nvCxnSpPr>
          <p:cNvPr id="27" name="Shape 1275"/>
          <p:cNvCxnSpPr/>
          <p:nvPr/>
        </p:nvCxnSpPr>
        <p:spPr>
          <a:xfrm>
            <a:off x="1538952" y="2667600"/>
            <a:ext cx="2733249" cy="0"/>
          </a:xfrm>
          <a:prstGeom prst="straightConnector1">
            <a:avLst/>
          </a:prstGeom>
          <a:noFill/>
          <a:ln w="28575" cap="flat" cmpd="sng">
            <a:solidFill>
              <a:srgbClr val="7030A0"/>
            </a:solidFill>
            <a:prstDash val="dash"/>
            <a:round/>
            <a:headEnd type="none" w="med" len="med"/>
            <a:tailEnd type="none" w="med" len="med"/>
          </a:ln>
        </p:spPr>
      </p:cxnSp>
      <p:sp>
        <p:nvSpPr>
          <p:cNvPr id="29" name="Rectangle : coins arrondis 5">
            <a:extLst>
              <a:ext uri="{FF2B5EF4-FFF2-40B4-BE49-F238E27FC236}">
                <a16:creationId xmlns:a16="http://schemas.microsoft.com/office/drawing/2014/main" id="{B218A1AE-DB0F-4B03-969E-42B5CAC84BE7}"/>
              </a:ext>
            </a:extLst>
          </p:cNvPr>
          <p:cNvSpPr/>
          <p:nvPr/>
        </p:nvSpPr>
        <p:spPr>
          <a:xfrm>
            <a:off x="353099" y="1097752"/>
            <a:ext cx="10876876" cy="6571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indent="-449263">
              <a:lnSpc>
                <a:spcPct val="80000"/>
              </a:lnSpc>
              <a:buClr>
                <a:schemeClr val="dk1"/>
              </a:buClr>
              <a:buSzPts val="2405"/>
            </a:pPr>
            <a:r>
              <a:rPr lang="en-US" sz="2400" dirty="0">
                <a:solidFill>
                  <a:schemeClr val="bg1"/>
                </a:solidFill>
                <a:ea typeface="Arial"/>
                <a:cs typeface="Arial"/>
                <a:sym typeface="Arial"/>
              </a:rPr>
              <a:t>→ 	Or: Do we want compensation to contribute to overarching biodiversity targets?</a:t>
            </a:r>
          </a:p>
        </p:txBody>
      </p:sp>
      <p:sp>
        <p:nvSpPr>
          <p:cNvPr id="30" name="Shape 1279"/>
          <p:cNvSpPr txBox="1"/>
          <p:nvPr/>
        </p:nvSpPr>
        <p:spPr>
          <a:xfrm>
            <a:off x="5627144" y="2201574"/>
            <a:ext cx="4933222" cy="937298"/>
          </a:xfrm>
          <a:prstGeom prst="rect">
            <a:avLst/>
          </a:prstGeom>
          <a:solidFill>
            <a:schemeClr val="accent5">
              <a:alpha val="40000"/>
            </a:schemeClr>
          </a:solidFill>
          <a:ln>
            <a:solidFill>
              <a:schemeClr val="accent5">
                <a:lumMod val="75000"/>
              </a:schemeClr>
            </a:solidFill>
          </a:ln>
        </p:spPr>
        <p:txBody>
          <a:bodyPr spcFirstLastPara="1" wrap="square" lIns="91425" tIns="45700" rIns="91425" bIns="45700" anchor="t" anchorCtr="0">
            <a:noAutofit/>
          </a:bodyPr>
          <a:lstStyle/>
          <a:p>
            <a:pPr algn="ctr">
              <a:lnSpc>
                <a:spcPct val="90000"/>
              </a:lnSpc>
              <a:buClr>
                <a:schemeClr val="dk1"/>
              </a:buClr>
              <a:buSzPts val="2200"/>
            </a:pPr>
            <a:r>
              <a:rPr lang="pt-PT" sz="2200" b="1" dirty="0">
                <a:ea typeface="Arial"/>
                <a:cs typeface="Arial"/>
                <a:sym typeface="Arial"/>
              </a:rPr>
              <a:t>The target could be above, at or in some cases below the current level of biodiversity!</a:t>
            </a:r>
            <a:endParaRPr sz="2200" b="1" dirty="0">
              <a:ea typeface="Arial"/>
              <a:cs typeface="Arial"/>
              <a:sym typeface="Arial"/>
            </a:endParaRPr>
          </a:p>
        </p:txBody>
      </p:sp>
      <p:pic>
        <p:nvPicPr>
          <p:cNvPr id="31" name="Picture 30"/>
          <p:cNvPicPr>
            <a:picLocks noChangeAspect="1"/>
          </p:cNvPicPr>
          <p:nvPr/>
        </p:nvPicPr>
        <p:blipFill>
          <a:blip r:embed="rId3"/>
          <a:stretch>
            <a:fillRect/>
          </a:stretch>
        </p:blipFill>
        <p:spPr>
          <a:xfrm>
            <a:off x="908053" y="2970173"/>
            <a:ext cx="320271" cy="290302"/>
          </a:xfrm>
          <a:prstGeom prst="rect">
            <a:avLst/>
          </a:prstGeom>
        </p:spPr>
      </p:pic>
      <p:pic>
        <p:nvPicPr>
          <p:cNvPr id="32" name="Picture 31"/>
          <p:cNvPicPr>
            <a:picLocks noChangeAspect="1"/>
          </p:cNvPicPr>
          <p:nvPr/>
        </p:nvPicPr>
        <p:blipFill>
          <a:blip r:embed="rId3"/>
          <a:stretch>
            <a:fillRect/>
          </a:stretch>
        </p:blipFill>
        <p:spPr>
          <a:xfrm>
            <a:off x="1104415" y="2997493"/>
            <a:ext cx="343379" cy="311247"/>
          </a:xfrm>
          <a:prstGeom prst="rect">
            <a:avLst/>
          </a:prstGeom>
        </p:spPr>
      </p:pic>
      <p:pic>
        <p:nvPicPr>
          <p:cNvPr id="33" name="Picture 32"/>
          <p:cNvPicPr>
            <a:picLocks noChangeAspect="1"/>
          </p:cNvPicPr>
          <p:nvPr/>
        </p:nvPicPr>
        <p:blipFill>
          <a:blip r:embed="rId3"/>
          <a:stretch>
            <a:fillRect/>
          </a:stretch>
        </p:blipFill>
        <p:spPr>
          <a:xfrm>
            <a:off x="974451" y="2803399"/>
            <a:ext cx="327395" cy="296759"/>
          </a:xfrm>
          <a:prstGeom prst="rect">
            <a:avLst/>
          </a:prstGeom>
        </p:spPr>
      </p:pic>
      <p:pic>
        <p:nvPicPr>
          <p:cNvPr id="35" name="Picture 34"/>
          <p:cNvPicPr>
            <a:picLocks noChangeAspect="1"/>
          </p:cNvPicPr>
          <p:nvPr/>
        </p:nvPicPr>
        <p:blipFill>
          <a:blip r:embed="rId3"/>
          <a:stretch>
            <a:fillRect/>
          </a:stretch>
        </p:blipFill>
        <p:spPr>
          <a:xfrm>
            <a:off x="4356103" y="2293898"/>
            <a:ext cx="320271" cy="290302"/>
          </a:xfrm>
          <a:prstGeom prst="rect">
            <a:avLst/>
          </a:prstGeom>
        </p:spPr>
      </p:pic>
      <p:pic>
        <p:nvPicPr>
          <p:cNvPr id="36" name="Picture 35"/>
          <p:cNvPicPr>
            <a:picLocks noChangeAspect="1"/>
          </p:cNvPicPr>
          <p:nvPr/>
        </p:nvPicPr>
        <p:blipFill>
          <a:blip r:embed="rId3"/>
          <a:stretch>
            <a:fillRect/>
          </a:stretch>
        </p:blipFill>
        <p:spPr>
          <a:xfrm>
            <a:off x="4571515" y="2292643"/>
            <a:ext cx="343379" cy="311247"/>
          </a:xfrm>
          <a:prstGeom prst="rect">
            <a:avLst/>
          </a:prstGeom>
        </p:spPr>
      </p:pic>
      <p:pic>
        <p:nvPicPr>
          <p:cNvPr id="37" name="Picture 36"/>
          <p:cNvPicPr>
            <a:picLocks noChangeAspect="1"/>
          </p:cNvPicPr>
          <p:nvPr/>
        </p:nvPicPr>
        <p:blipFill>
          <a:blip r:embed="rId3"/>
          <a:stretch>
            <a:fillRect/>
          </a:stretch>
        </p:blipFill>
        <p:spPr>
          <a:xfrm>
            <a:off x="4422501" y="2127124"/>
            <a:ext cx="327395" cy="296759"/>
          </a:xfrm>
          <a:prstGeom prst="rect">
            <a:avLst/>
          </a:prstGeom>
        </p:spPr>
      </p:pic>
      <p:cxnSp>
        <p:nvCxnSpPr>
          <p:cNvPr id="38" name="Straight Connector 37"/>
          <p:cNvCxnSpPr/>
          <p:nvPr/>
        </p:nvCxnSpPr>
        <p:spPr>
          <a:xfrm>
            <a:off x="1390480" y="3403990"/>
            <a:ext cx="186882"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stretch>
            <a:fillRect/>
          </a:stretch>
        </p:blipFill>
        <p:spPr>
          <a:xfrm>
            <a:off x="4574901" y="2279524"/>
            <a:ext cx="327395" cy="296759"/>
          </a:xfrm>
          <a:prstGeom prst="rect">
            <a:avLst/>
          </a:prstGeom>
        </p:spPr>
      </p:pic>
      <p:pic>
        <p:nvPicPr>
          <p:cNvPr id="40" name="Picture 39"/>
          <p:cNvPicPr>
            <a:picLocks noChangeAspect="1"/>
          </p:cNvPicPr>
          <p:nvPr/>
        </p:nvPicPr>
        <p:blipFill>
          <a:blip r:embed="rId3"/>
          <a:stretch>
            <a:fillRect/>
          </a:stretch>
        </p:blipFill>
        <p:spPr>
          <a:xfrm>
            <a:off x="4584703" y="2551073"/>
            <a:ext cx="320271" cy="290302"/>
          </a:xfrm>
          <a:prstGeom prst="rect">
            <a:avLst/>
          </a:prstGeom>
        </p:spPr>
      </p:pic>
      <p:pic>
        <p:nvPicPr>
          <p:cNvPr id="41" name="Picture 40"/>
          <p:cNvPicPr>
            <a:picLocks noChangeAspect="1"/>
          </p:cNvPicPr>
          <p:nvPr/>
        </p:nvPicPr>
        <p:blipFill>
          <a:blip r:embed="rId3"/>
          <a:stretch>
            <a:fillRect/>
          </a:stretch>
        </p:blipFill>
        <p:spPr>
          <a:xfrm>
            <a:off x="4800115" y="2349793"/>
            <a:ext cx="343379" cy="311247"/>
          </a:xfrm>
          <a:prstGeom prst="rect">
            <a:avLst/>
          </a:prstGeom>
        </p:spPr>
      </p:pic>
      <p:pic>
        <p:nvPicPr>
          <p:cNvPr id="42" name="Picture 41"/>
          <p:cNvPicPr>
            <a:picLocks noChangeAspect="1"/>
          </p:cNvPicPr>
          <p:nvPr/>
        </p:nvPicPr>
        <p:blipFill>
          <a:blip r:embed="rId3"/>
          <a:stretch>
            <a:fillRect/>
          </a:stretch>
        </p:blipFill>
        <p:spPr>
          <a:xfrm>
            <a:off x="4765401" y="2184274"/>
            <a:ext cx="327395" cy="296759"/>
          </a:xfrm>
          <a:prstGeom prst="rect">
            <a:avLst/>
          </a:prstGeom>
        </p:spPr>
      </p:pic>
      <p:pic>
        <p:nvPicPr>
          <p:cNvPr id="43" name="Picture 42"/>
          <p:cNvPicPr>
            <a:picLocks noChangeAspect="1"/>
          </p:cNvPicPr>
          <p:nvPr/>
        </p:nvPicPr>
        <p:blipFill>
          <a:blip r:embed="rId3"/>
          <a:stretch>
            <a:fillRect/>
          </a:stretch>
        </p:blipFill>
        <p:spPr>
          <a:xfrm>
            <a:off x="4870176" y="2479549"/>
            <a:ext cx="327395" cy="296759"/>
          </a:xfrm>
          <a:prstGeom prst="rect">
            <a:avLst/>
          </a:prstGeom>
        </p:spPr>
      </p:pic>
      <p:sp>
        <p:nvSpPr>
          <p:cNvPr id="48" name="Shape 1279"/>
          <p:cNvSpPr txBox="1"/>
          <p:nvPr/>
        </p:nvSpPr>
        <p:spPr>
          <a:xfrm>
            <a:off x="1458090" y="2220567"/>
            <a:ext cx="3027784" cy="457972"/>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200"/>
            </a:pPr>
            <a:r>
              <a:rPr lang="pt-PT" sz="2200" b="1" dirty="0">
                <a:solidFill>
                  <a:srgbClr val="7030A0"/>
                </a:solidFill>
                <a:ea typeface="Arial"/>
                <a:cs typeface="Arial"/>
                <a:sym typeface="Arial"/>
              </a:rPr>
              <a:t>Target</a:t>
            </a:r>
            <a:endParaRPr sz="2200" b="1" dirty="0">
              <a:solidFill>
                <a:srgbClr val="7030A0"/>
              </a:solidFill>
              <a:ea typeface="Arial"/>
              <a:cs typeface="Arial"/>
              <a:sym typeface="Arial"/>
            </a:endParaRPr>
          </a:p>
        </p:txBody>
      </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2605" y="3797674"/>
            <a:ext cx="5831055" cy="2876684"/>
          </a:xfrm>
          <a:prstGeom prst="rect">
            <a:avLst/>
          </a:prstGeom>
          <a:noFill/>
          <a:ln>
            <a:solidFill>
              <a:schemeClr val="tx1">
                <a:lumMod val="50000"/>
                <a:lumOff val="50000"/>
              </a:schemeClr>
            </a:solidFill>
          </a:ln>
        </p:spPr>
      </p:pic>
      <p:sp>
        <p:nvSpPr>
          <p:cNvPr id="53" name="Rectangle 52"/>
          <p:cNvSpPr/>
          <p:nvPr/>
        </p:nvSpPr>
        <p:spPr>
          <a:xfrm>
            <a:off x="6462052" y="6390562"/>
            <a:ext cx="2784737" cy="230832"/>
          </a:xfrm>
          <a:prstGeom prst="rect">
            <a:avLst/>
          </a:prstGeom>
        </p:spPr>
        <p:txBody>
          <a:bodyPr wrap="none">
            <a:spAutoFit/>
          </a:bodyPr>
          <a:lstStyle/>
          <a:p>
            <a:r>
              <a:rPr lang="en-US" sz="900" dirty="0"/>
              <a:t>Source: Simmonds et al., in press. Conservation Letters.</a:t>
            </a:r>
            <a:endParaRPr lang="en-GB" sz="900" dirty="0"/>
          </a:p>
        </p:txBody>
      </p:sp>
      <p:sp>
        <p:nvSpPr>
          <p:cNvPr id="6" name="Right Arrow 5"/>
          <p:cNvSpPr/>
          <p:nvPr/>
        </p:nvSpPr>
        <p:spPr>
          <a:xfrm rot="2894020">
            <a:off x="6291249" y="3100188"/>
            <a:ext cx="630095" cy="512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437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5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3609" y="-220801"/>
            <a:ext cx="10515600" cy="1325563"/>
          </a:xfrm>
        </p:spPr>
        <p:txBody>
          <a:bodyPr>
            <a:normAutofit/>
          </a:bodyPr>
          <a:lstStyle/>
          <a:p>
            <a:r>
              <a:rPr lang="fr-FR" sz="3000" dirty="0">
                <a:solidFill>
                  <a:schemeClr val="bg1"/>
                </a:solidFill>
                <a:latin typeface="Arial" panose="020B0604020202020204" pitchFamily="34" charset="0"/>
                <a:cs typeface="Arial" panose="020B0604020202020204" pitchFamily="34" charset="0"/>
              </a:rPr>
              <a:t>The frame of </a:t>
            </a:r>
            <a:r>
              <a:rPr lang="fr-FR" sz="3000" dirty="0" err="1">
                <a:solidFill>
                  <a:schemeClr val="bg1"/>
                </a:solidFill>
                <a:latin typeface="Arial" panose="020B0604020202020204" pitchFamily="34" charset="0"/>
                <a:cs typeface="Arial" panose="020B0604020202020204" pitchFamily="34" charset="0"/>
              </a:rPr>
              <a:t>reference</a:t>
            </a:r>
            <a:r>
              <a:rPr lang="fr-FR" sz="3000" dirty="0">
                <a:solidFill>
                  <a:schemeClr val="bg1"/>
                </a:solidFill>
                <a:latin typeface="Arial" panose="020B0604020202020204" pitchFamily="34" charset="0"/>
                <a:cs typeface="Arial" panose="020B0604020202020204" pitchFamily="34" charset="0"/>
              </a:rPr>
              <a:t> influences the </a:t>
            </a:r>
            <a:r>
              <a:rPr lang="fr-FR" sz="3000" dirty="0" err="1">
                <a:solidFill>
                  <a:schemeClr val="bg1"/>
                </a:solidFill>
                <a:latin typeface="Arial" panose="020B0604020202020204" pitchFamily="34" charset="0"/>
                <a:cs typeface="Arial" panose="020B0604020202020204" pitchFamily="34" charset="0"/>
              </a:rPr>
              <a:t>outcome</a:t>
            </a:r>
            <a:endParaRPr lang="fr-FR" sz="3000" dirty="0">
              <a:solidFill>
                <a:schemeClr val="bg1"/>
              </a:solidFill>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a:stretch>
            <a:fillRect/>
          </a:stretch>
        </p:blipFill>
        <p:spPr>
          <a:xfrm>
            <a:off x="589516" y="2134196"/>
            <a:ext cx="5248756" cy="2439191"/>
          </a:xfrm>
          <a:prstGeom prst="rect">
            <a:avLst/>
          </a:prstGeom>
        </p:spPr>
      </p:pic>
      <p:sp>
        <p:nvSpPr>
          <p:cNvPr id="6" name="Rectangle 2"/>
          <p:cNvSpPr txBox="1">
            <a:spLocks noChangeArrowheads="1"/>
          </p:cNvSpPr>
          <p:nvPr/>
        </p:nvSpPr>
        <p:spPr bwMode="auto">
          <a:xfrm>
            <a:off x="3213894" y="6283949"/>
            <a:ext cx="4459165" cy="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fr-FR" sz="1200" dirty="0" err="1">
                <a:latin typeface="Arial" panose="020B0604020202020204" pitchFamily="34" charset="0"/>
                <a:cs typeface="Arial" panose="020B0604020202020204" pitchFamily="34" charset="0"/>
              </a:rPr>
              <a:t>Diagrams</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courtesy</a:t>
            </a:r>
            <a:r>
              <a:rPr lang="fr-FR" sz="1200" dirty="0">
                <a:latin typeface="Arial" panose="020B0604020202020204" pitchFamily="34" charset="0"/>
                <a:cs typeface="Arial" panose="020B0604020202020204" pitchFamily="34" charset="0"/>
              </a:rPr>
              <a:t> of Martine Maron, </a:t>
            </a:r>
            <a:r>
              <a:rPr lang="fr-FR" sz="1200" dirty="0" err="1">
                <a:latin typeface="Arial" panose="020B0604020202020204" pitchFamily="34" charset="0"/>
                <a:cs typeface="Arial" panose="020B0604020202020204" pitchFamily="34" charset="0"/>
              </a:rPr>
              <a:t>University</a:t>
            </a:r>
            <a:r>
              <a:rPr lang="fr-FR" sz="1200" dirty="0">
                <a:latin typeface="Arial" panose="020B0604020202020204" pitchFamily="34" charset="0"/>
                <a:cs typeface="Arial" panose="020B0604020202020204" pitchFamily="34" charset="0"/>
              </a:rPr>
              <a:t> of Queensland</a:t>
            </a:r>
            <a:endParaRPr lang="fr-FR" sz="1200" i="1" dirty="0">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4"/>
          <a:stretch>
            <a:fillRect/>
          </a:stretch>
        </p:blipFill>
        <p:spPr>
          <a:xfrm>
            <a:off x="6497407" y="2245787"/>
            <a:ext cx="4835401" cy="2327600"/>
          </a:xfrm>
          <a:prstGeom prst="rect">
            <a:avLst/>
          </a:prstGeom>
        </p:spPr>
      </p:pic>
      <p:sp>
        <p:nvSpPr>
          <p:cNvPr id="8" name="Rectangle : coins arrondis 4">
            <a:extLst>
              <a:ext uri="{FF2B5EF4-FFF2-40B4-BE49-F238E27FC236}">
                <a16:creationId xmlns:a16="http://schemas.microsoft.com/office/drawing/2014/main" id="{41F44813-9719-4860-A8E2-B93B67C7BCEA}"/>
              </a:ext>
            </a:extLst>
          </p:cNvPr>
          <p:cNvSpPr/>
          <p:nvPr/>
        </p:nvSpPr>
        <p:spPr>
          <a:xfrm>
            <a:off x="656272" y="1192412"/>
            <a:ext cx="8041162" cy="5343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sym typeface="Wingdings" panose="05000000000000000000" pitchFamily="2" charset="2"/>
              </a:rPr>
              <a:t>For example, if different counterfactuals are used…..</a:t>
            </a:r>
            <a:endParaRPr lang="en-US" sz="2600" b="1" dirty="0">
              <a:solidFill>
                <a:schemeClr val="tx1"/>
              </a:solidFill>
              <a:sym typeface="Wingdings" panose="05000000000000000000" pitchFamily="2" charset="2"/>
            </a:endParaRPr>
          </a:p>
        </p:txBody>
      </p:sp>
      <p:sp>
        <p:nvSpPr>
          <p:cNvPr id="9" name="Subtitle 1"/>
          <p:cNvSpPr txBox="1">
            <a:spLocks/>
          </p:cNvSpPr>
          <p:nvPr/>
        </p:nvSpPr>
        <p:spPr>
          <a:xfrm>
            <a:off x="1247775" y="4866755"/>
            <a:ext cx="4262022" cy="40799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ct val="0"/>
              </a:spcAft>
              <a:buNone/>
              <a:defRPr/>
            </a:pPr>
            <a:r>
              <a:rPr lang="en-US" sz="2400" dirty="0">
                <a:solidFill>
                  <a:srgbClr val="000000"/>
                </a:solidFill>
              </a:rPr>
              <a:t>Counterfactual / baseline of </a:t>
            </a:r>
            <a:r>
              <a:rPr lang="en-US" sz="2400" b="1" dirty="0">
                <a:solidFill>
                  <a:srgbClr val="000000"/>
                </a:solidFill>
              </a:rPr>
              <a:t>steep</a:t>
            </a:r>
            <a:r>
              <a:rPr lang="en-US" sz="2400" dirty="0">
                <a:solidFill>
                  <a:srgbClr val="000000"/>
                </a:solidFill>
              </a:rPr>
              <a:t> decline</a:t>
            </a:r>
            <a:endParaRPr lang="en-GB" sz="2400" dirty="0">
              <a:solidFill>
                <a:srgbClr val="000000"/>
              </a:solidFill>
            </a:endParaRPr>
          </a:p>
        </p:txBody>
      </p:sp>
      <p:sp>
        <p:nvSpPr>
          <p:cNvPr id="10" name="Subtitle 1"/>
          <p:cNvSpPr txBox="1">
            <a:spLocks/>
          </p:cNvSpPr>
          <p:nvPr/>
        </p:nvSpPr>
        <p:spPr>
          <a:xfrm>
            <a:off x="6926509" y="4866755"/>
            <a:ext cx="3977196" cy="379312"/>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ct val="0"/>
              </a:spcAft>
              <a:buNone/>
              <a:defRPr/>
            </a:pPr>
            <a:r>
              <a:rPr lang="en-US" sz="2400" dirty="0">
                <a:solidFill>
                  <a:srgbClr val="000000"/>
                </a:solidFill>
              </a:rPr>
              <a:t>Counterfactual / baseline of </a:t>
            </a:r>
            <a:r>
              <a:rPr lang="en-US" sz="2400" b="1" dirty="0">
                <a:solidFill>
                  <a:srgbClr val="000000"/>
                </a:solidFill>
              </a:rPr>
              <a:t>limited</a:t>
            </a:r>
            <a:r>
              <a:rPr lang="en-US" sz="2400" dirty="0">
                <a:solidFill>
                  <a:srgbClr val="000000"/>
                </a:solidFill>
              </a:rPr>
              <a:t> decline</a:t>
            </a:r>
            <a:endParaRPr lang="en-GB" sz="2400" dirty="0">
              <a:solidFill>
                <a:srgbClr val="000000"/>
              </a:solidFill>
            </a:endParaRPr>
          </a:p>
        </p:txBody>
      </p:sp>
    </p:spTree>
    <p:extLst>
      <p:ext uri="{BB962C8B-B14F-4D97-AF65-F5344CB8AC3E}">
        <p14:creationId xmlns:p14="http://schemas.microsoft.com/office/powerpoint/2010/main" val="713756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Shape 1242"/>
          <p:cNvSpPr txBox="1"/>
          <p:nvPr/>
        </p:nvSpPr>
        <p:spPr>
          <a:xfrm>
            <a:off x="744313" y="-21415"/>
            <a:ext cx="9406464" cy="480131"/>
          </a:xfrm>
          <a:prstGeom prst="rect">
            <a:avLst/>
          </a:prstGeom>
          <a:noFill/>
          <a:ln>
            <a:noFill/>
          </a:ln>
        </p:spPr>
        <p:txBody>
          <a:bodyPr spcFirstLastPara="1" wrap="square" lIns="91425" tIns="45700" rIns="91425" bIns="45700" anchor="t" anchorCtr="0">
            <a:noAutofit/>
          </a:bodyPr>
          <a:lstStyle/>
          <a:p>
            <a:pPr algn="ctr">
              <a:lnSpc>
                <a:spcPct val="90000"/>
              </a:lnSpc>
            </a:pPr>
            <a:r>
              <a:rPr lang="pt-PT" sz="2800" dirty="0">
                <a:solidFill>
                  <a:schemeClr val="bg1"/>
                </a:solidFill>
                <a:latin typeface="Arial"/>
                <a:ea typeface="Arial"/>
                <a:cs typeface="Arial"/>
                <a:sym typeface="Arial"/>
              </a:rPr>
              <a:t>Predicting and assessing biodiversity benefit </a:t>
            </a:r>
          </a:p>
          <a:p>
            <a:pPr algn="ctr">
              <a:lnSpc>
                <a:spcPct val="90000"/>
              </a:lnSpc>
            </a:pPr>
            <a:r>
              <a:rPr lang="pt-PT" sz="2800" dirty="0">
                <a:solidFill>
                  <a:schemeClr val="bg1"/>
                </a:solidFill>
                <a:latin typeface="Arial"/>
                <a:ea typeface="Arial"/>
                <a:cs typeface="Arial"/>
                <a:sym typeface="Arial"/>
              </a:rPr>
              <a:t>from conservation</a:t>
            </a:r>
            <a:endParaRPr dirty="0">
              <a:solidFill>
                <a:schemeClr val="bg1"/>
              </a:solidFill>
            </a:endParaRPr>
          </a:p>
        </p:txBody>
      </p:sp>
      <p:sp>
        <p:nvSpPr>
          <p:cNvPr id="1257" name="Shape 1257"/>
          <p:cNvSpPr txBox="1"/>
          <p:nvPr/>
        </p:nvSpPr>
        <p:spPr>
          <a:xfrm>
            <a:off x="9846090" y="947912"/>
            <a:ext cx="2323050" cy="571304"/>
          </a:xfrm>
          <a:prstGeom prst="rect">
            <a:avLst/>
          </a:prstGeom>
          <a:noFill/>
          <a:ln>
            <a:noFill/>
          </a:ln>
        </p:spPr>
        <p:txBody>
          <a:bodyPr spcFirstLastPara="1" wrap="square" lIns="91425" tIns="45700" rIns="91425" bIns="45700" anchor="t" anchorCtr="0">
            <a:noAutofit/>
          </a:bodyPr>
          <a:lstStyle/>
          <a:p>
            <a:r>
              <a:rPr lang="pt-PT" sz="1500" dirty="0">
                <a:solidFill>
                  <a:schemeClr val="dk1"/>
                </a:solidFill>
                <a:ea typeface="Arial"/>
                <a:cs typeface="Arial"/>
                <a:sym typeface="Arial"/>
              </a:rPr>
              <a:t>(Adapted from Maron, Rhodes &amp; Gibbons, 2013)</a:t>
            </a:r>
            <a:endParaRPr sz="1500" dirty="0">
              <a:solidFill>
                <a:schemeClr val="dk1"/>
              </a:solidFill>
              <a:ea typeface="Arial"/>
              <a:cs typeface="Arial"/>
              <a:sym typeface="Arial"/>
            </a:endParaRPr>
          </a:p>
        </p:txBody>
      </p:sp>
      <p:sp>
        <p:nvSpPr>
          <p:cNvPr id="6" name="TextBox 5">
            <a:extLst>
              <a:ext uri="{FF2B5EF4-FFF2-40B4-BE49-F238E27FC236}">
                <a16:creationId xmlns:a16="http://schemas.microsoft.com/office/drawing/2014/main" id="{6C2DAD2B-AEAC-8740-A17D-626CBE8F3DA1}"/>
              </a:ext>
            </a:extLst>
          </p:cNvPr>
          <p:cNvSpPr txBox="1"/>
          <p:nvPr/>
        </p:nvSpPr>
        <p:spPr>
          <a:xfrm>
            <a:off x="1487844" y="913648"/>
            <a:ext cx="9095767" cy="430887"/>
          </a:xfrm>
          <a:prstGeom prst="rect">
            <a:avLst/>
          </a:prstGeom>
          <a:noFill/>
        </p:spPr>
        <p:txBody>
          <a:bodyPr wrap="square" rtlCol="0">
            <a:spAutoFit/>
          </a:bodyPr>
          <a:lstStyle/>
          <a:p>
            <a:pPr algn="ctr"/>
            <a:r>
              <a:rPr lang="en-US" sz="2200" dirty="0"/>
              <a:t>A project needs to offset the loss of 10 Koalas</a:t>
            </a:r>
          </a:p>
        </p:txBody>
      </p:sp>
      <p:grpSp>
        <p:nvGrpSpPr>
          <p:cNvPr id="4" name="Group 3"/>
          <p:cNvGrpSpPr/>
          <p:nvPr/>
        </p:nvGrpSpPr>
        <p:grpSpPr>
          <a:xfrm>
            <a:off x="226945" y="1532121"/>
            <a:ext cx="6532026" cy="4165980"/>
            <a:chOff x="494692" y="1644627"/>
            <a:chExt cx="6532026" cy="4165980"/>
          </a:xfrm>
        </p:grpSpPr>
        <p:grpSp>
          <p:nvGrpSpPr>
            <p:cNvPr id="3" name="Group 2"/>
            <p:cNvGrpSpPr/>
            <p:nvPr/>
          </p:nvGrpSpPr>
          <p:grpSpPr>
            <a:xfrm>
              <a:off x="494692" y="1644627"/>
              <a:ext cx="5070107" cy="4165980"/>
              <a:chOff x="494692" y="1644627"/>
              <a:chExt cx="5070107" cy="4165980"/>
            </a:xfrm>
          </p:grpSpPr>
          <p:cxnSp>
            <p:nvCxnSpPr>
              <p:cNvPr id="1243" name="Shape 1243"/>
              <p:cNvCxnSpPr/>
              <p:nvPr/>
            </p:nvCxnSpPr>
            <p:spPr>
              <a:xfrm>
                <a:off x="1187307" y="1893929"/>
                <a:ext cx="0" cy="3441551"/>
              </a:xfrm>
              <a:prstGeom prst="straightConnector1">
                <a:avLst/>
              </a:prstGeom>
              <a:noFill/>
              <a:ln w="9525" cap="flat" cmpd="sng">
                <a:solidFill>
                  <a:schemeClr val="dk1"/>
                </a:solidFill>
                <a:prstDash val="solid"/>
                <a:round/>
                <a:headEnd type="triangle" w="lg" len="lg"/>
                <a:tailEnd type="none" w="med" len="med"/>
              </a:ln>
            </p:spPr>
          </p:cxnSp>
          <p:cxnSp>
            <p:nvCxnSpPr>
              <p:cNvPr id="1244" name="Shape 1244"/>
              <p:cNvCxnSpPr/>
              <p:nvPr/>
            </p:nvCxnSpPr>
            <p:spPr>
              <a:xfrm>
                <a:off x="1187308" y="5335479"/>
                <a:ext cx="4377491" cy="0"/>
              </a:xfrm>
              <a:prstGeom prst="straightConnector1">
                <a:avLst/>
              </a:prstGeom>
              <a:noFill/>
              <a:ln w="9525" cap="flat" cmpd="sng">
                <a:solidFill>
                  <a:schemeClr val="dk1"/>
                </a:solidFill>
                <a:prstDash val="solid"/>
                <a:round/>
                <a:headEnd type="none" w="med" len="med"/>
                <a:tailEnd type="triangle" w="lg" len="lg"/>
              </a:ln>
            </p:spPr>
          </p:cxnSp>
          <p:cxnSp>
            <p:nvCxnSpPr>
              <p:cNvPr id="1245" name="Shape 1245"/>
              <p:cNvCxnSpPr/>
              <p:nvPr/>
            </p:nvCxnSpPr>
            <p:spPr>
              <a:xfrm rot="10800000" flipH="1">
                <a:off x="1187307" y="2325976"/>
                <a:ext cx="4032448" cy="924770"/>
              </a:xfrm>
              <a:prstGeom prst="straightConnector1">
                <a:avLst/>
              </a:prstGeom>
              <a:noFill/>
              <a:ln w="28575" cap="flat" cmpd="sng">
                <a:solidFill>
                  <a:srgbClr val="C55A11"/>
                </a:solidFill>
                <a:prstDash val="solid"/>
                <a:round/>
                <a:headEnd type="none" w="med" len="med"/>
                <a:tailEnd type="none" w="med" len="med"/>
              </a:ln>
            </p:spPr>
          </p:cxnSp>
          <p:cxnSp>
            <p:nvCxnSpPr>
              <p:cNvPr id="1246" name="Shape 1246"/>
              <p:cNvCxnSpPr/>
              <p:nvPr/>
            </p:nvCxnSpPr>
            <p:spPr>
              <a:xfrm>
                <a:off x="1165187" y="3262080"/>
                <a:ext cx="4000342" cy="54006"/>
              </a:xfrm>
              <a:prstGeom prst="straightConnector1">
                <a:avLst/>
              </a:prstGeom>
              <a:noFill/>
              <a:ln w="28575" cap="flat" cmpd="sng">
                <a:solidFill>
                  <a:srgbClr val="0070C0"/>
                </a:solidFill>
                <a:prstDash val="dash"/>
                <a:round/>
                <a:headEnd type="none" w="med" len="med"/>
                <a:tailEnd type="none" w="med" len="med"/>
              </a:ln>
            </p:spPr>
          </p:cxnSp>
          <p:sp>
            <p:nvSpPr>
              <p:cNvPr id="1247" name="Shape 1247"/>
              <p:cNvSpPr txBox="1"/>
              <p:nvPr/>
            </p:nvSpPr>
            <p:spPr>
              <a:xfrm>
                <a:off x="2944036" y="5410497"/>
                <a:ext cx="864034" cy="400110"/>
              </a:xfrm>
              <a:prstGeom prst="rect">
                <a:avLst/>
              </a:prstGeom>
              <a:noFill/>
              <a:ln>
                <a:noFill/>
              </a:ln>
            </p:spPr>
            <p:txBody>
              <a:bodyPr spcFirstLastPara="1" wrap="square" lIns="91425" tIns="45700" rIns="91425" bIns="45700" anchor="t" anchorCtr="0">
                <a:noAutofit/>
              </a:bodyPr>
              <a:lstStyle/>
              <a:p>
                <a:r>
                  <a:rPr lang="pt-PT" sz="2000" b="1" dirty="0">
                    <a:solidFill>
                      <a:schemeClr val="dk1"/>
                    </a:solidFill>
                    <a:latin typeface="Arial"/>
                    <a:ea typeface="Arial"/>
                    <a:cs typeface="Arial"/>
                    <a:sym typeface="Arial"/>
                  </a:rPr>
                  <a:t>Time</a:t>
                </a:r>
                <a:endParaRPr sz="2000" b="1" dirty="0">
                  <a:solidFill>
                    <a:schemeClr val="dk1"/>
                  </a:solidFill>
                  <a:latin typeface="Arial"/>
                  <a:ea typeface="Arial"/>
                  <a:cs typeface="Arial"/>
                  <a:sym typeface="Arial"/>
                </a:endParaRPr>
              </a:p>
            </p:txBody>
          </p:sp>
          <p:sp>
            <p:nvSpPr>
              <p:cNvPr id="1248" name="Shape 1248"/>
              <p:cNvSpPr txBox="1"/>
              <p:nvPr/>
            </p:nvSpPr>
            <p:spPr>
              <a:xfrm rot="-5400000">
                <a:off x="-342717" y="3036546"/>
                <a:ext cx="2074927" cy="400110"/>
              </a:xfrm>
              <a:prstGeom prst="rect">
                <a:avLst/>
              </a:prstGeom>
              <a:noFill/>
              <a:ln>
                <a:noFill/>
              </a:ln>
            </p:spPr>
            <p:txBody>
              <a:bodyPr spcFirstLastPara="1" wrap="square" lIns="91425" tIns="45700" rIns="91425" bIns="45700" anchor="t" anchorCtr="0">
                <a:noAutofit/>
              </a:bodyPr>
              <a:lstStyle/>
              <a:p>
                <a:r>
                  <a:rPr lang="pt-PT" sz="2000" b="1" dirty="0" err="1">
                    <a:solidFill>
                      <a:schemeClr val="dk1"/>
                    </a:solidFill>
                    <a:latin typeface="Arial"/>
                    <a:ea typeface="Arial"/>
                    <a:cs typeface="Arial"/>
                    <a:sym typeface="Arial"/>
                  </a:rPr>
                  <a:t>Koala</a:t>
                </a:r>
                <a:endParaRPr sz="2000" b="1" dirty="0">
                  <a:solidFill>
                    <a:schemeClr val="dk1"/>
                  </a:solidFill>
                  <a:latin typeface="Arial"/>
                  <a:ea typeface="Arial"/>
                  <a:cs typeface="Arial"/>
                  <a:sym typeface="Arial"/>
                </a:endParaRPr>
              </a:p>
            </p:txBody>
          </p:sp>
          <p:cxnSp>
            <p:nvCxnSpPr>
              <p:cNvPr id="1251" name="Shape 1251"/>
              <p:cNvCxnSpPr/>
              <p:nvPr/>
            </p:nvCxnSpPr>
            <p:spPr>
              <a:xfrm>
                <a:off x="4715699" y="5278304"/>
                <a:ext cx="0" cy="216024"/>
              </a:xfrm>
              <a:prstGeom prst="straightConnector1">
                <a:avLst/>
              </a:prstGeom>
              <a:noFill/>
              <a:ln w="9525" cap="flat" cmpd="sng">
                <a:solidFill>
                  <a:schemeClr val="dk1"/>
                </a:solidFill>
                <a:prstDash val="solid"/>
                <a:round/>
                <a:headEnd type="none" w="med" len="med"/>
                <a:tailEnd type="none" w="med" len="med"/>
              </a:ln>
            </p:spPr>
          </p:cxnSp>
          <p:cxnSp>
            <p:nvCxnSpPr>
              <p:cNvPr id="1252" name="Shape 1252"/>
              <p:cNvCxnSpPr/>
              <p:nvPr/>
            </p:nvCxnSpPr>
            <p:spPr>
              <a:xfrm>
                <a:off x="4945167" y="2512474"/>
                <a:ext cx="0" cy="749607"/>
              </a:xfrm>
              <a:prstGeom prst="straightConnector1">
                <a:avLst/>
              </a:prstGeom>
              <a:noFill/>
              <a:ln w="28575" cap="flat" cmpd="sng">
                <a:solidFill>
                  <a:srgbClr val="548135"/>
                </a:solidFill>
                <a:prstDash val="solid"/>
                <a:round/>
                <a:headEnd type="triangle" w="lg" len="lg"/>
                <a:tailEnd type="triangle" w="lg" len="lg"/>
              </a:ln>
            </p:spPr>
          </p:cxnSp>
          <p:sp>
            <p:nvSpPr>
              <p:cNvPr id="1253" name="Shape 1253"/>
              <p:cNvSpPr/>
              <p:nvPr/>
            </p:nvSpPr>
            <p:spPr>
              <a:xfrm>
                <a:off x="5124747" y="2397984"/>
                <a:ext cx="252468" cy="838618"/>
              </a:xfrm>
              <a:prstGeom prst="rightBrace">
                <a:avLst>
                  <a:gd name="adj1" fmla="val 8333"/>
                  <a:gd name="adj2" fmla="val 50000"/>
                </a:avLst>
              </a:prstGeom>
              <a:noFill/>
              <a:ln w="9525" cap="flat" cmpd="sng">
                <a:solidFill>
                  <a:srgbClr val="548135"/>
                </a:solidFill>
                <a:prstDash val="solid"/>
                <a:round/>
                <a:headEnd type="none" w="med" len="med"/>
                <a:tailEnd type="none" w="med" len="med"/>
              </a:ln>
            </p:spPr>
            <p:txBody>
              <a:bodyPr spcFirstLastPara="1" wrap="square" lIns="91425" tIns="45700" rIns="91425" bIns="45700" anchor="ctr" anchorCtr="0">
                <a:noAutofit/>
              </a:bodyPr>
              <a:lstStyle/>
              <a:p>
                <a:pPr algn="ctr"/>
                <a:endParaRPr b="1">
                  <a:solidFill>
                    <a:schemeClr val="dk1"/>
                  </a:solidFill>
                  <a:latin typeface="Arial"/>
                  <a:ea typeface="Arial"/>
                  <a:cs typeface="Arial"/>
                  <a:sym typeface="Arial"/>
                </a:endParaRPr>
              </a:p>
            </p:txBody>
          </p:sp>
          <p:sp>
            <p:nvSpPr>
              <p:cNvPr id="1255" name="Shape 1255"/>
              <p:cNvSpPr txBox="1"/>
              <p:nvPr/>
            </p:nvSpPr>
            <p:spPr>
              <a:xfrm>
                <a:off x="1531899" y="1644627"/>
                <a:ext cx="3108110" cy="707886"/>
              </a:xfrm>
              <a:prstGeom prst="rect">
                <a:avLst/>
              </a:prstGeom>
              <a:noFill/>
              <a:ln>
                <a:noFill/>
              </a:ln>
            </p:spPr>
            <p:txBody>
              <a:bodyPr spcFirstLastPara="1" wrap="square" lIns="91425" tIns="45700" rIns="91425" bIns="45700" anchor="t" anchorCtr="0">
                <a:noAutofit/>
              </a:bodyPr>
              <a:lstStyle/>
              <a:p>
                <a:r>
                  <a:rPr lang="pt-PT" sz="2000" dirty="0">
                    <a:solidFill>
                      <a:srgbClr val="C55A11"/>
                    </a:solidFill>
                    <a:latin typeface="Arial"/>
                    <a:ea typeface="Arial"/>
                    <a:cs typeface="Arial"/>
                    <a:sym typeface="Arial"/>
                  </a:rPr>
                  <a:t>Outcome with the conservation action</a:t>
                </a:r>
                <a:endParaRPr sz="2000" dirty="0">
                  <a:solidFill>
                    <a:srgbClr val="C55A11"/>
                  </a:solidFill>
                  <a:latin typeface="Arial"/>
                  <a:ea typeface="Arial"/>
                  <a:cs typeface="Arial"/>
                  <a:sym typeface="Arial"/>
                </a:endParaRPr>
              </a:p>
            </p:txBody>
          </p:sp>
          <p:sp>
            <p:nvSpPr>
              <p:cNvPr id="1256" name="Shape 1256"/>
              <p:cNvSpPr txBox="1"/>
              <p:nvPr/>
            </p:nvSpPr>
            <p:spPr>
              <a:xfrm>
                <a:off x="1531899" y="3723767"/>
                <a:ext cx="2334293" cy="400110"/>
              </a:xfrm>
              <a:prstGeom prst="rect">
                <a:avLst/>
              </a:prstGeom>
              <a:noFill/>
              <a:ln>
                <a:noFill/>
              </a:ln>
            </p:spPr>
            <p:txBody>
              <a:bodyPr spcFirstLastPara="1" wrap="square" lIns="91425" tIns="45700" rIns="91425" bIns="45700" anchor="t" anchorCtr="0">
                <a:noAutofit/>
              </a:bodyPr>
              <a:lstStyle/>
              <a:p>
                <a:r>
                  <a:rPr lang="pt-PT" sz="2000" dirty="0">
                    <a:solidFill>
                      <a:srgbClr val="0070C0"/>
                    </a:solidFill>
                    <a:latin typeface="Arial"/>
                    <a:ea typeface="Arial"/>
                    <a:cs typeface="Arial"/>
                    <a:sym typeface="Arial"/>
                  </a:rPr>
                  <a:t>Outcome without the action</a:t>
                </a:r>
                <a:endParaRPr sz="2000" dirty="0">
                  <a:solidFill>
                    <a:srgbClr val="0070C0"/>
                  </a:solidFill>
                  <a:latin typeface="Arial"/>
                  <a:ea typeface="Arial"/>
                  <a:cs typeface="Arial"/>
                  <a:sym typeface="Arial"/>
                </a:endParaRPr>
              </a:p>
            </p:txBody>
          </p:sp>
          <p:sp>
            <p:nvSpPr>
              <p:cNvPr id="1259" name="Shape 1259"/>
              <p:cNvSpPr/>
              <p:nvPr/>
            </p:nvSpPr>
            <p:spPr>
              <a:xfrm rot="-5778141">
                <a:off x="2692467" y="1400213"/>
                <a:ext cx="786975" cy="3282066"/>
              </a:xfrm>
              <a:prstGeom prst="triangle">
                <a:avLst>
                  <a:gd name="adj" fmla="val 50000"/>
                </a:avLst>
              </a:prstGeom>
              <a:solidFill>
                <a:srgbClr val="DBDBDB"/>
              </a:solidFill>
              <a:ln>
                <a:noFill/>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grpSp>
        <p:sp>
          <p:nvSpPr>
            <p:cNvPr id="7" name="TextBox 6">
              <a:extLst>
                <a:ext uri="{FF2B5EF4-FFF2-40B4-BE49-F238E27FC236}">
                  <a16:creationId xmlns:a16="http://schemas.microsoft.com/office/drawing/2014/main" id="{41C5D6B4-5F2F-8B40-8DA2-3DA31CDC7C47}"/>
                </a:ext>
              </a:extLst>
            </p:cNvPr>
            <p:cNvSpPr txBox="1"/>
            <p:nvPr/>
          </p:nvSpPr>
          <p:spPr>
            <a:xfrm>
              <a:off x="5471997" y="2639841"/>
              <a:ext cx="1554721" cy="369332"/>
            </a:xfrm>
            <a:prstGeom prst="rect">
              <a:avLst/>
            </a:prstGeom>
            <a:noFill/>
          </p:spPr>
          <p:txBody>
            <a:bodyPr wrap="none" rtlCol="0">
              <a:spAutoFit/>
            </a:bodyPr>
            <a:lstStyle/>
            <a:p>
              <a:r>
                <a:rPr lang="en-US" dirty="0"/>
                <a:t>10 New Koalas</a:t>
              </a:r>
            </a:p>
          </p:txBody>
        </p:sp>
      </p:grpSp>
      <p:grpSp>
        <p:nvGrpSpPr>
          <p:cNvPr id="8" name="Group 7"/>
          <p:cNvGrpSpPr/>
          <p:nvPr/>
        </p:nvGrpSpPr>
        <p:grpSpPr>
          <a:xfrm>
            <a:off x="6282257" y="1668780"/>
            <a:ext cx="5529299" cy="3993640"/>
            <a:chOff x="6583841" y="1752648"/>
            <a:chExt cx="5529299" cy="3993640"/>
          </a:xfrm>
        </p:grpSpPr>
        <p:sp>
          <p:nvSpPr>
            <p:cNvPr id="37" name="Shape 1247">
              <a:extLst>
                <a:ext uri="{FF2B5EF4-FFF2-40B4-BE49-F238E27FC236}">
                  <a16:creationId xmlns:a16="http://schemas.microsoft.com/office/drawing/2014/main" id="{B84881B8-E640-2C45-9441-11D74F8DF51E}"/>
                </a:ext>
              </a:extLst>
            </p:cNvPr>
            <p:cNvSpPr txBox="1"/>
            <p:nvPr/>
          </p:nvSpPr>
          <p:spPr>
            <a:xfrm>
              <a:off x="8994069" y="5346178"/>
              <a:ext cx="864034" cy="400110"/>
            </a:xfrm>
            <a:prstGeom prst="rect">
              <a:avLst/>
            </a:prstGeom>
            <a:noFill/>
            <a:ln>
              <a:noFill/>
            </a:ln>
          </p:spPr>
          <p:txBody>
            <a:bodyPr spcFirstLastPara="1" wrap="square" lIns="91425" tIns="45700" rIns="91425" bIns="45700" anchor="t" anchorCtr="0">
              <a:noAutofit/>
            </a:bodyPr>
            <a:lstStyle/>
            <a:p>
              <a:r>
                <a:rPr lang="pt-PT" sz="2000" b="1" dirty="0">
                  <a:solidFill>
                    <a:schemeClr val="dk1"/>
                  </a:solidFill>
                  <a:latin typeface="Arial"/>
                  <a:ea typeface="Arial"/>
                  <a:cs typeface="Arial"/>
                  <a:sym typeface="Arial"/>
                </a:rPr>
                <a:t>Time</a:t>
              </a:r>
              <a:endParaRPr sz="2000" b="1" dirty="0">
                <a:solidFill>
                  <a:schemeClr val="dk1"/>
                </a:solidFill>
                <a:latin typeface="Arial"/>
                <a:ea typeface="Arial"/>
                <a:cs typeface="Arial"/>
                <a:sym typeface="Arial"/>
              </a:endParaRPr>
            </a:p>
          </p:txBody>
        </p:sp>
        <p:grpSp>
          <p:nvGrpSpPr>
            <p:cNvPr id="5" name="Group 4"/>
            <p:cNvGrpSpPr/>
            <p:nvPr/>
          </p:nvGrpSpPr>
          <p:grpSpPr>
            <a:xfrm>
              <a:off x="6583841" y="1752648"/>
              <a:ext cx="5529299" cy="3711482"/>
              <a:chOff x="6583841" y="1752648"/>
              <a:chExt cx="5529299" cy="3711482"/>
            </a:xfrm>
          </p:grpSpPr>
          <p:cxnSp>
            <p:nvCxnSpPr>
              <p:cNvPr id="33" name="Shape 1243">
                <a:extLst>
                  <a:ext uri="{FF2B5EF4-FFF2-40B4-BE49-F238E27FC236}">
                    <a16:creationId xmlns:a16="http://schemas.microsoft.com/office/drawing/2014/main" id="{850EE924-709F-B443-B23A-21DCA104D803}"/>
                  </a:ext>
                </a:extLst>
              </p:cNvPr>
              <p:cNvCxnSpPr/>
              <p:nvPr/>
            </p:nvCxnSpPr>
            <p:spPr>
              <a:xfrm>
                <a:off x="7246961" y="1863731"/>
                <a:ext cx="0" cy="3441551"/>
              </a:xfrm>
              <a:prstGeom prst="straightConnector1">
                <a:avLst/>
              </a:prstGeom>
              <a:noFill/>
              <a:ln w="9525" cap="flat" cmpd="sng">
                <a:solidFill>
                  <a:schemeClr val="dk1"/>
                </a:solidFill>
                <a:prstDash val="solid"/>
                <a:round/>
                <a:headEnd type="triangle" w="lg" len="lg"/>
                <a:tailEnd type="none" w="med" len="med"/>
              </a:ln>
            </p:spPr>
          </p:cxnSp>
          <p:cxnSp>
            <p:nvCxnSpPr>
              <p:cNvPr id="34" name="Shape 1244">
                <a:extLst>
                  <a:ext uri="{FF2B5EF4-FFF2-40B4-BE49-F238E27FC236}">
                    <a16:creationId xmlns:a16="http://schemas.microsoft.com/office/drawing/2014/main" id="{36B7B71D-0F26-AE49-8B57-FB230CC38230}"/>
                  </a:ext>
                </a:extLst>
              </p:cNvPr>
              <p:cNvCxnSpPr/>
              <p:nvPr/>
            </p:nvCxnSpPr>
            <p:spPr>
              <a:xfrm>
                <a:off x="7246962" y="5305281"/>
                <a:ext cx="4377491" cy="0"/>
              </a:xfrm>
              <a:prstGeom prst="straightConnector1">
                <a:avLst/>
              </a:prstGeom>
              <a:noFill/>
              <a:ln w="9525" cap="flat" cmpd="sng">
                <a:solidFill>
                  <a:schemeClr val="dk1"/>
                </a:solidFill>
                <a:prstDash val="solid"/>
                <a:round/>
                <a:headEnd type="none" w="med" len="med"/>
                <a:tailEnd type="triangle" w="lg" len="lg"/>
              </a:ln>
            </p:spPr>
          </p:cxnSp>
          <p:cxnSp>
            <p:nvCxnSpPr>
              <p:cNvPr id="35" name="Shape 1245">
                <a:extLst>
                  <a:ext uri="{FF2B5EF4-FFF2-40B4-BE49-F238E27FC236}">
                    <a16:creationId xmlns:a16="http://schemas.microsoft.com/office/drawing/2014/main" id="{C31EE434-B222-2745-BC92-DE7B78DDBA25}"/>
                  </a:ext>
                </a:extLst>
              </p:cNvPr>
              <p:cNvCxnSpPr>
                <a:cxnSpLocks/>
              </p:cNvCxnSpPr>
              <p:nvPr/>
            </p:nvCxnSpPr>
            <p:spPr>
              <a:xfrm flipV="1">
                <a:off x="7246963" y="3236602"/>
                <a:ext cx="4189906" cy="10870"/>
              </a:xfrm>
              <a:prstGeom prst="straightConnector1">
                <a:avLst/>
              </a:prstGeom>
              <a:noFill/>
              <a:ln w="28575" cap="flat" cmpd="sng">
                <a:solidFill>
                  <a:srgbClr val="C55A11"/>
                </a:solidFill>
                <a:prstDash val="solid"/>
                <a:round/>
                <a:headEnd type="none" w="med" len="med"/>
                <a:tailEnd type="none" w="med" len="med"/>
              </a:ln>
            </p:spPr>
          </p:cxnSp>
          <p:cxnSp>
            <p:nvCxnSpPr>
              <p:cNvPr id="36" name="Shape 1246">
                <a:extLst>
                  <a:ext uri="{FF2B5EF4-FFF2-40B4-BE49-F238E27FC236}">
                    <a16:creationId xmlns:a16="http://schemas.microsoft.com/office/drawing/2014/main" id="{C525E25A-0445-F648-8037-96ECD7E00065}"/>
                  </a:ext>
                </a:extLst>
              </p:cNvPr>
              <p:cNvCxnSpPr>
                <a:cxnSpLocks/>
              </p:cNvCxnSpPr>
              <p:nvPr/>
            </p:nvCxnSpPr>
            <p:spPr>
              <a:xfrm>
                <a:off x="7218100" y="3335727"/>
                <a:ext cx="3959560" cy="960609"/>
              </a:xfrm>
              <a:prstGeom prst="straightConnector1">
                <a:avLst/>
              </a:prstGeom>
              <a:noFill/>
              <a:ln w="28575" cap="flat" cmpd="sng">
                <a:solidFill>
                  <a:srgbClr val="0070C0"/>
                </a:solidFill>
                <a:prstDash val="dash"/>
                <a:round/>
                <a:headEnd type="none" w="med" len="med"/>
                <a:tailEnd type="none" w="med" len="med"/>
              </a:ln>
            </p:spPr>
          </p:cxnSp>
          <p:sp>
            <p:nvSpPr>
              <p:cNvPr id="38" name="Shape 1248">
                <a:extLst>
                  <a:ext uri="{FF2B5EF4-FFF2-40B4-BE49-F238E27FC236}">
                    <a16:creationId xmlns:a16="http://schemas.microsoft.com/office/drawing/2014/main" id="{F818DF52-0650-444C-A632-4457C8B43447}"/>
                  </a:ext>
                </a:extLst>
              </p:cNvPr>
              <p:cNvSpPr txBox="1"/>
              <p:nvPr/>
            </p:nvSpPr>
            <p:spPr>
              <a:xfrm rot="-5400000">
                <a:off x="5746432" y="3217253"/>
                <a:ext cx="2074927" cy="400110"/>
              </a:xfrm>
              <a:prstGeom prst="rect">
                <a:avLst/>
              </a:prstGeom>
              <a:noFill/>
              <a:ln>
                <a:noFill/>
              </a:ln>
            </p:spPr>
            <p:txBody>
              <a:bodyPr spcFirstLastPara="1" wrap="square" lIns="91425" tIns="45700" rIns="91425" bIns="45700" anchor="t" anchorCtr="0">
                <a:noAutofit/>
              </a:bodyPr>
              <a:lstStyle/>
              <a:p>
                <a:r>
                  <a:rPr lang="pt-PT" sz="2000" b="1" dirty="0" err="1">
                    <a:solidFill>
                      <a:schemeClr val="dk1"/>
                    </a:solidFill>
                    <a:latin typeface="Arial"/>
                    <a:ea typeface="Arial"/>
                    <a:cs typeface="Arial"/>
                    <a:sym typeface="Arial"/>
                  </a:rPr>
                  <a:t>Koala</a:t>
                </a:r>
                <a:endParaRPr sz="2000" b="1" dirty="0">
                  <a:solidFill>
                    <a:schemeClr val="dk1"/>
                  </a:solidFill>
                  <a:latin typeface="Arial"/>
                  <a:ea typeface="Arial"/>
                  <a:cs typeface="Arial"/>
                  <a:sym typeface="Arial"/>
                </a:endParaRPr>
              </a:p>
            </p:txBody>
          </p:sp>
          <p:cxnSp>
            <p:nvCxnSpPr>
              <p:cNvPr id="40" name="Shape 1251">
                <a:extLst>
                  <a:ext uri="{FF2B5EF4-FFF2-40B4-BE49-F238E27FC236}">
                    <a16:creationId xmlns:a16="http://schemas.microsoft.com/office/drawing/2014/main" id="{A2336090-A36E-A746-8CB6-5083CBB3CD88}"/>
                  </a:ext>
                </a:extLst>
              </p:cNvPr>
              <p:cNvCxnSpPr/>
              <p:nvPr/>
            </p:nvCxnSpPr>
            <p:spPr>
              <a:xfrm>
                <a:off x="10775353" y="5248106"/>
                <a:ext cx="0" cy="216024"/>
              </a:xfrm>
              <a:prstGeom prst="straightConnector1">
                <a:avLst/>
              </a:prstGeom>
              <a:noFill/>
              <a:ln w="9525" cap="flat" cmpd="sng">
                <a:solidFill>
                  <a:schemeClr val="dk1"/>
                </a:solidFill>
                <a:prstDash val="solid"/>
                <a:round/>
                <a:headEnd type="none" w="med" len="med"/>
                <a:tailEnd type="none" w="med" len="med"/>
              </a:ln>
            </p:spPr>
          </p:cxnSp>
          <p:cxnSp>
            <p:nvCxnSpPr>
              <p:cNvPr id="41" name="Shape 1252">
                <a:extLst>
                  <a:ext uri="{FF2B5EF4-FFF2-40B4-BE49-F238E27FC236}">
                    <a16:creationId xmlns:a16="http://schemas.microsoft.com/office/drawing/2014/main" id="{59FF4941-2933-AD43-9227-090FA2484B8C}"/>
                  </a:ext>
                </a:extLst>
              </p:cNvPr>
              <p:cNvCxnSpPr/>
              <p:nvPr/>
            </p:nvCxnSpPr>
            <p:spPr>
              <a:xfrm>
                <a:off x="11436869" y="3344631"/>
                <a:ext cx="0" cy="749607"/>
              </a:xfrm>
              <a:prstGeom prst="straightConnector1">
                <a:avLst/>
              </a:prstGeom>
              <a:noFill/>
              <a:ln w="28575" cap="flat" cmpd="sng">
                <a:solidFill>
                  <a:srgbClr val="548135"/>
                </a:solidFill>
                <a:prstDash val="solid"/>
                <a:round/>
                <a:headEnd type="triangle" w="lg" len="lg"/>
                <a:tailEnd type="triangle" w="lg" len="lg"/>
              </a:ln>
            </p:spPr>
          </p:cxnSp>
          <p:sp>
            <p:nvSpPr>
              <p:cNvPr id="42" name="Shape 1253">
                <a:extLst>
                  <a:ext uri="{FF2B5EF4-FFF2-40B4-BE49-F238E27FC236}">
                    <a16:creationId xmlns:a16="http://schemas.microsoft.com/office/drawing/2014/main" id="{02FB2FA4-8752-0F4D-AFE0-28FFBFA11C8F}"/>
                  </a:ext>
                </a:extLst>
              </p:cNvPr>
              <p:cNvSpPr/>
              <p:nvPr/>
            </p:nvSpPr>
            <p:spPr>
              <a:xfrm>
                <a:off x="11624453" y="3335727"/>
                <a:ext cx="252468" cy="838618"/>
              </a:xfrm>
              <a:prstGeom prst="rightBrace">
                <a:avLst>
                  <a:gd name="adj1" fmla="val 8333"/>
                  <a:gd name="adj2" fmla="val 50000"/>
                </a:avLst>
              </a:prstGeom>
              <a:noFill/>
              <a:ln w="9525" cap="flat" cmpd="sng">
                <a:solidFill>
                  <a:srgbClr val="548135"/>
                </a:solidFill>
                <a:prstDash val="solid"/>
                <a:round/>
                <a:headEnd type="none" w="med" len="med"/>
                <a:tailEnd type="none" w="med" len="med"/>
              </a:ln>
            </p:spPr>
            <p:txBody>
              <a:bodyPr spcFirstLastPara="1" wrap="square" lIns="91425" tIns="45700" rIns="91425" bIns="45700" anchor="ctr" anchorCtr="0">
                <a:noAutofit/>
              </a:bodyPr>
              <a:lstStyle/>
              <a:p>
                <a:pPr algn="ctr"/>
                <a:endParaRPr b="1">
                  <a:solidFill>
                    <a:schemeClr val="dk1"/>
                  </a:solidFill>
                  <a:latin typeface="Arial"/>
                  <a:ea typeface="Arial"/>
                  <a:cs typeface="Arial"/>
                  <a:sym typeface="Arial"/>
                </a:endParaRPr>
              </a:p>
            </p:txBody>
          </p:sp>
          <p:sp>
            <p:nvSpPr>
              <p:cNvPr id="43" name="Shape 1255">
                <a:extLst>
                  <a:ext uri="{FF2B5EF4-FFF2-40B4-BE49-F238E27FC236}">
                    <a16:creationId xmlns:a16="http://schemas.microsoft.com/office/drawing/2014/main" id="{5F8A14D1-C5FD-F047-B0C0-7EA097E6DE8F}"/>
                  </a:ext>
                </a:extLst>
              </p:cNvPr>
              <p:cNvSpPr txBox="1"/>
              <p:nvPr/>
            </p:nvSpPr>
            <p:spPr>
              <a:xfrm>
                <a:off x="7509972" y="1752648"/>
                <a:ext cx="3108110" cy="707886"/>
              </a:xfrm>
              <a:prstGeom prst="rect">
                <a:avLst/>
              </a:prstGeom>
              <a:noFill/>
              <a:ln>
                <a:noFill/>
              </a:ln>
            </p:spPr>
            <p:txBody>
              <a:bodyPr spcFirstLastPara="1" wrap="square" lIns="91425" tIns="45700" rIns="91425" bIns="45700" anchor="t" anchorCtr="0">
                <a:noAutofit/>
              </a:bodyPr>
              <a:lstStyle/>
              <a:p>
                <a:r>
                  <a:rPr lang="pt-PT" sz="2000" dirty="0">
                    <a:solidFill>
                      <a:srgbClr val="C55A11"/>
                    </a:solidFill>
                    <a:latin typeface="Arial"/>
                    <a:ea typeface="Arial"/>
                    <a:cs typeface="Arial"/>
                    <a:sym typeface="Arial"/>
                  </a:rPr>
                  <a:t>Outcome with the conservation action</a:t>
                </a:r>
              </a:p>
            </p:txBody>
          </p:sp>
          <p:sp>
            <p:nvSpPr>
              <p:cNvPr id="44" name="Shape 1256">
                <a:extLst>
                  <a:ext uri="{FF2B5EF4-FFF2-40B4-BE49-F238E27FC236}">
                    <a16:creationId xmlns:a16="http://schemas.microsoft.com/office/drawing/2014/main" id="{3B5B110D-FD08-1644-B7F1-E80F05DA3E7E}"/>
                  </a:ext>
                </a:extLst>
              </p:cNvPr>
              <p:cNvSpPr txBox="1"/>
              <p:nvPr/>
            </p:nvSpPr>
            <p:spPr>
              <a:xfrm>
                <a:off x="7676221" y="4085886"/>
                <a:ext cx="2334293" cy="400110"/>
              </a:xfrm>
              <a:prstGeom prst="rect">
                <a:avLst/>
              </a:prstGeom>
              <a:noFill/>
              <a:ln>
                <a:noFill/>
              </a:ln>
            </p:spPr>
            <p:txBody>
              <a:bodyPr spcFirstLastPara="1" wrap="square" lIns="91425" tIns="45700" rIns="91425" bIns="45700" anchor="t" anchorCtr="0">
                <a:noAutofit/>
              </a:bodyPr>
              <a:lstStyle/>
              <a:p>
                <a:r>
                  <a:rPr lang="pt-PT" sz="2000" dirty="0">
                    <a:solidFill>
                      <a:srgbClr val="0070C0"/>
                    </a:solidFill>
                    <a:latin typeface="Arial"/>
                    <a:ea typeface="Arial"/>
                    <a:cs typeface="Arial"/>
                    <a:sym typeface="Arial"/>
                  </a:rPr>
                  <a:t>Outcome without the action</a:t>
                </a:r>
                <a:endParaRPr sz="2000" dirty="0">
                  <a:solidFill>
                    <a:srgbClr val="0070C0"/>
                  </a:solidFill>
                  <a:latin typeface="Arial"/>
                  <a:ea typeface="Arial"/>
                  <a:cs typeface="Arial"/>
                  <a:sym typeface="Arial"/>
                </a:endParaRPr>
              </a:p>
            </p:txBody>
          </p:sp>
          <p:sp>
            <p:nvSpPr>
              <p:cNvPr id="45" name="Shape 1259">
                <a:extLst>
                  <a:ext uri="{FF2B5EF4-FFF2-40B4-BE49-F238E27FC236}">
                    <a16:creationId xmlns:a16="http://schemas.microsoft.com/office/drawing/2014/main" id="{FD73CDBF-B011-3A4F-8C65-656A123B2535}"/>
                  </a:ext>
                </a:extLst>
              </p:cNvPr>
              <p:cNvSpPr/>
              <p:nvPr/>
            </p:nvSpPr>
            <p:spPr>
              <a:xfrm rot="16200000">
                <a:off x="8763197" y="1799851"/>
                <a:ext cx="969856" cy="4002323"/>
              </a:xfrm>
              <a:prstGeom prst="triangle">
                <a:avLst>
                  <a:gd name="adj" fmla="val 99407"/>
                </a:avLst>
              </a:prstGeom>
              <a:solidFill>
                <a:srgbClr val="DBDBDB"/>
              </a:solidFill>
              <a:ln>
                <a:noFill/>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2" name="TextBox 51">
                <a:extLst>
                  <a:ext uri="{FF2B5EF4-FFF2-40B4-BE49-F238E27FC236}">
                    <a16:creationId xmlns:a16="http://schemas.microsoft.com/office/drawing/2014/main" id="{42C1C5EF-5B8D-B148-A4FD-2695FBE0DFB2}"/>
                  </a:ext>
                </a:extLst>
              </p:cNvPr>
              <p:cNvSpPr txBox="1"/>
              <p:nvPr/>
            </p:nvSpPr>
            <p:spPr>
              <a:xfrm>
                <a:off x="10220186" y="4454772"/>
                <a:ext cx="1892954" cy="646331"/>
              </a:xfrm>
              <a:prstGeom prst="rect">
                <a:avLst/>
              </a:prstGeom>
              <a:noFill/>
            </p:spPr>
            <p:txBody>
              <a:bodyPr wrap="none" rtlCol="0">
                <a:spAutoFit/>
              </a:bodyPr>
              <a:lstStyle/>
              <a:p>
                <a:r>
                  <a:rPr lang="en-US" dirty="0"/>
                  <a:t>10 Koalas that</a:t>
                </a:r>
              </a:p>
              <a:p>
                <a:r>
                  <a:rPr lang="en-US" dirty="0"/>
                  <a:t>avoided being lost</a:t>
                </a:r>
              </a:p>
            </p:txBody>
          </p:sp>
        </p:grpSp>
      </p:grpSp>
      <p:sp>
        <p:nvSpPr>
          <p:cNvPr id="32" name="TextBox 31">
            <a:extLst>
              <a:ext uri="{FF2B5EF4-FFF2-40B4-BE49-F238E27FC236}">
                <a16:creationId xmlns:a16="http://schemas.microsoft.com/office/drawing/2014/main" id="{6C2DAD2B-AEAC-8740-A17D-626CBE8F3DA1}"/>
              </a:ext>
            </a:extLst>
          </p:cNvPr>
          <p:cNvSpPr txBox="1"/>
          <p:nvPr/>
        </p:nvSpPr>
        <p:spPr>
          <a:xfrm>
            <a:off x="3919359" y="5877435"/>
            <a:ext cx="6870561" cy="769441"/>
          </a:xfrm>
          <a:prstGeom prst="rect">
            <a:avLst/>
          </a:prstGeom>
          <a:solidFill>
            <a:schemeClr val="bg2"/>
          </a:solidFill>
        </p:spPr>
        <p:txBody>
          <a:bodyPr wrap="square" rtlCol="0">
            <a:spAutoFit/>
          </a:bodyPr>
          <a:lstStyle/>
          <a:p>
            <a:pPr algn="ctr"/>
            <a:r>
              <a:rPr lang="en-US" sz="2200" dirty="0"/>
              <a:t>The benefit is the difference between the predicted outcome ‘with’ versus ‘without’ the conservation action. </a:t>
            </a:r>
          </a:p>
        </p:txBody>
      </p:sp>
      <p:sp>
        <p:nvSpPr>
          <p:cNvPr id="9" name="5-Point Star 8"/>
          <p:cNvSpPr/>
          <p:nvPr/>
        </p:nvSpPr>
        <p:spPr>
          <a:xfrm>
            <a:off x="4137660" y="5989929"/>
            <a:ext cx="234602" cy="265175"/>
          </a:xfrm>
          <a:prstGeom prst="star5">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5-Point Star 38"/>
          <p:cNvSpPr/>
          <p:nvPr/>
        </p:nvSpPr>
        <p:spPr>
          <a:xfrm>
            <a:off x="4015740" y="2652369"/>
            <a:ext cx="234602" cy="265175"/>
          </a:xfrm>
          <a:prstGeom prst="star5">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5-Point Star 45"/>
          <p:cNvSpPr/>
          <p:nvPr/>
        </p:nvSpPr>
        <p:spPr>
          <a:xfrm>
            <a:off x="10431780" y="3551529"/>
            <a:ext cx="234602" cy="265175"/>
          </a:xfrm>
          <a:prstGeom prst="star5">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7474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2351585" y="188641"/>
            <a:ext cx="5982887" cy="507831"/>
          </a:xfrm>
          <a:prstGeom prst="rect">
            <a:avLst/>
          </a:prstGeom>
          <a:noFill/>
          <a:ln w="9525">
            <a:noFill/>
            <a:miter lim="800000"/>
            <a:headEnd/>
            <a:tailEnd/>
          </a:ln>
        </p:spPr>
        <p:txBody>
          <a:bodyPr wrap="square">
            <a:spAutoFit/>
          </a:bodyPr>
          <a:lstStyle/>
          <a:p>
            <a:pPr algn="ctr">
              <a:lnSpc>
                <a:spcPct val="90000"/>
              </a:lnSpc>
              <a:spcBef>
                <a:spcPct val="50000"/>
              </a:spcBef>
            </a:pPr>
            <a:r>
              <a:rPr lang="en-US" sz="3000" dirty="0">
                <a:solidFill>
                  <a:prstClr val="white"/>
                </a:solidFill>
                <a:latin typeface="Arial" panose="020B0604020202020204" pitchFamily="34" charset="0"/>
                <a:cs typeface="Arial" panose="020B0604020202020204" pitchFamily="34" charset="0"/>
              </a:rPr>
              <a:t>Predicting and assessing benefit</a:t>
            </a:r>
          </a:p>
        </p:txBody>
      </p:sp>
      <p:cxnSp>
        <p:nvCxnSpPr>
          <p:cNvPr id="3" name="Straight Connector 2"/>
          <p:cNvCxnSpPr/>
          <p:nvPr/>
        </p:nvCxnSpPr>
        <p:spPr>
          <a:xfrm>
            <a:off x="2770188" y="1772817"/>
            <a:ext cx="0" cy="3441551"/>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70189" y="5214367"/>
            <a:ext cx="4377491"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770188" y="2204864"/>
            <a:ext cx="4032448" cy="9247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8068" y="3140968"/>
            <a:ext cx="4000342" cy="54006"/>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98380" y="5517232"/>
            <a:ext cx="712054" cy="400110"/>
          </a:xfrm>
          <a:prstGeom prst="rect">
            <a:avLst/>
          </a:prstGeom>
          <a:noFill/>
        </p:spPr>
        <p:txBody>
          <a:bodyPr wrap="none" rtlCol="0">
            <a:spAutoFit/>
          </a:bodyPr>
          <a:lstStyle/>
          <a:p>
            <a:r>
              <a:rPr lang="en-US" sz="2000" b="1" dirty="0"/>
              <a:t>Time</a:t>
            </a:r>
            <a:endParaRPr lang="en-GB" sz="2000" b="1" dirty="0"/>
          </a:p>
        </p:txBody>
      </p:sp>
      <p:sp>
        <p:nvSpPr>
          <p:cNvPr id="23" name="TextBox 22"/>
          <p:cNvSpPr txBox="1"/>
          <p:nvPr/>
        </p:nvSpPr>
        <p:spPr>
          <a:xfrm rot="16200000">
            <a:off x="1284709" y="3228770"/>
            <a:ext cx="2074927" cy="400110"/>
          </a:xfrm>
          <a:prstGeom prst="rect">
            <a:avLst/>
          </a:prstGeom>
          <a:noFill/>
        </p:spPr>
        <p:txBody>
          <a:bodyPr wrap="none" rtlCol="0">
            <a:spAutoFit/>
          </a:bodyPr>
          <a:lstStyle/>
          <a:p>
            <a:r>
              <a:rPr lang="en-US" sz="2000" b="1" dirty="0"/>
              <a:t>Biodiversity value</a:t>
            </a:r>
            <a:endParaRPr lang="en-GB" sz="2000" b="1" dirty="0"/>
          </a:p>
        </p:txBody>
      </p:sp>
      <p:sp>
        <p:nvSpPr>
          <p:cNvPr id="27" name="TextBox 26"/>
          <p:cNvSpPr txBox="1"/>
          <p:nvPr/>
        </p:nvSpPr>
        <p:spPr>
          <a:xfrm>
            <a:off x="2481278" y="5301209"/>
            <a:ext cx="1225015" cy="646331"/>
          </a:xfrm>
          <a:prstGeom prst="rect">
            <a:avLst/>
          </a:prstGeom>
          <a:noFill/>
        </p:spPr>
        <p:txBody>
          <a:bodyPr wrap="none" rtlCol="0">
            <a:spAutoFit/>
          </a:bodyPr>
          <a:lstStyle/>
          <a:p>
            <a:r>
              <a:rPr lang="en-US" dirty="0"/>
              <a:t>T = 0</a:t>
            </a:r>
          </a:p>
          <a:p>
            <a:r>
              <a:rPr lang="en-US" dirty="0"/>
              <a:t>(e.g. NOW)</a:t>
            </a:r>
            <a:endParaRPr lang="en-GB" dirty="0"/>
          </a:p>
        </p:txBody>
      </p:sp>
      <p:sp>
        <p:nvSpPr>
          <p:cNvPr id="28" name="TextBox 27"/>
          <p:cNvSpPr txBox="1"/>
          <p:nvPr/>
        </p:nvSpPr>
        <p:spPr>
          <a:xfrm>
            <a:off x="5937661" y="5374958"/>
            <a:ext cx="2396810" cy="646331"/>
          </a:xfrm>
          <a:prstGeom prst="rect">
            <a:avLst/>
          </a:prstGeom>
          <a:noFill/>
        </p:spPr>
        <p:txBody>
          <a:bodyPr wrap="none" rtlCol="0">
            <a:spAutoFit/>
          </a:bodyPr>
          <a:lstStyle/>
          <a:p>
            <a:r>
              <a:rPr lang="en-US" dirty="0"/>
              <a:t>T = 1</a:t>
            </a:r>
          </a:p>
          <a:p>
            <a:r>
              <a:rPr lang="en-US" dirty="0"/>
              <a:t>(e.g. in two years’ time)</a:t>
            </a:r>
            <a:endParaRPr lang="en-GB" dirty="0"/>
          </a:p>
        </p:txBody>
      </p:sp>
      <p:cxnSp>
        <p:nvCxnSpPr>
          <p:cNvPr id="36" name="Straight Connector 35"/>
          <p:cNvCxnSpPr/>
          <p:nvPr/>
        </p:nvCxnSpPr>
        <p:spPr>
          <a:xfrm>
            <a:off x="6298580" y="5157192"/>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28048" y="2391362"/>
            <a:ext cx="0" cy="749607"/>
          </a:xfrm>
          <a:prstGeom prst="line">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ight Brace 40"/>
          <p:cNvSpPr/>
          <p:nvPr/>
        </p:nvSpPr>
        <p:spPr>
          <a:xfrm>
            <a:off x="6707628" y="2276872"/>
            <a:ext cx="252468" cy="838618"/>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p>
        </p:txBody>
      </p:sp>
      <p:sp>
        <p:nvSpPr>
          <p:cNvPr id="42" name="TextBox 41"/>
          <p:cNvSpPr txBox="1"/>
          <p:nvPr/>
        </p:nvSpPr>
        <p:spPr>
          <a:xfrm>
            <a:off x="7246450" y="1988629"/>
            <a:ext cx="2809990" cy="2123658"/>
          </a:xfrm>
          <a:prstGeom prst="rect">
            <a:avLst/>
          </a:prstGeom>
          <a:noFill/>
        </p:spPr>
        <p:txBody>
          <a:bodyPr wrap="square" rtlCol="0">
            <a:spAutoFit/>
          </a:bodyPr>
          <a:lstStyle/>
          <a:p>
            <a:r>
              <a:rPr lang="en-US" sz="2200" dirty="0">
                <a:solidFill>
                  <a:schemeClr val="accent6">
                    <a:lumMod val="75000"/>
                  </a:schemeClr>
                </a:solidFill>
              </a:rPr>
              <a:t>The benefit of a conservation action is the difference between two scenarios, i.e. </a:t>
            </a:r>
            <a:r>
              <a:rPr lang="en-US" sz="2200" i="1" dirty="0">
                <a:solidFill>
                  <a:schemeClr val="accent6">
                    <a:lumMod val="75000"/>
                  </a:schemeClr>
                </a:solidFill>
              </a:rPr>
              <a:t>with</a:t>
            </a:r>
            <a:r>
              <a:rPr lang="en-US" sz="2200" dirty="0">
                <a:solidFill>
                  <a:schemeClr val="accent6">
                    <a:lumMod val="75000"/>
                  </a:schemeClr>
                </a:solidFill>
              </a:rPr>
              <a:t> and </a:t>
            </a:r>
            <a:r>
              <a:rPr lang="en-US" sz="2200" i="1" dirty="0">
                <a:solidFill>
                  <a:schemeClr val="accent6">
                    <a:lumMod val="75000"/>
                  </a:schemeClr>
                </a:solidFill>
              </a:rPr>
              <a:t>without</a:t>
            </a:r>
            <a:r>
              <a:rPr lang="en-US" sz="2200" dirty="0">
                <a:solidFill>
                  <a:schemeClr val="accent6">
                    <a:lumMod val="75000"/>
                  </a:schemeClr>
                </a:solidFill>
              </a:rPr>
              <a:t> the action. </a:t>
            </a:r>
            <a:endParaRPr lang="en-GB" sz="2200" dirty="0">
              <a:solidFill>
                <a:schemeClr val="accent6">
                  <a:lumMod val="75000"/>
                </a:schemeClr>
              </a:solidFill>
            </a:endParaRPr>
          </a:p>
        </p:txBody>
      </p:sp>
      <p:sp>
        <p:nvSpPr>
          <p:cNvPr id="43" name="TextBox 42"/>
          <p:cNvSpPr txBox="1"/>
          <p:nvPr/>
        </p:nvSpPr>
        <p:spPr>
          <a:xfrm>
            <a:off x="3922316" y="1268760"/>
            <a:ext cx="3108110" cy="707886"/>
          </a:xfrm>
          <a:prstGeom prst="rect">
            <a:avLst/>
          </a:prstGeom>
          <a:noFill/>
        </p:spPr>
        <p:txBody>
          <a:bodyPr wrap="square" rtlCol="0">
            <a:spAutoFit/>
          </a:bodyPr>
          <a:lstStyle/>
          <a:p>
            <a:pPr algn="ctr"/>
            <a:r>
              <a:rPr lang="en-US" sz="2000" dirty="0">
                <a:solidFill>
                  <a:schemeClr val="accent2">
                    <a:lumMod val="75000"/>
                  </a:schemeClr>
                </a:solidFill>
              </a:rPr>
              <a:t>Trend and outcomes WITH the conservation action</a:t>
            </a:r>
            <a:endParaRPr lang="en-GB" sz="2000" dirty="0">
              <a:solidFill>
                <a:schemeClr val="accent2">
                  <a:lumMod val="75000"/>
                </a:schemeClr>
              </a:solidFill>
            </a:endParaRPr>
          </a:p>
        </p:txBody>
      </p:sp>
      <p:sp>
        <p:nvSpPr>
          <p:cNvPr id="44" name="TextBox 43"/>
          <p:cNvSpPr txBox="1"/>
          <p:nvPr/>
        </p:nvSpPr>
        <p:spPr>
          <a:xfrm>
            <a:off x="4151785" y="3573016"/>
            <a:ext cx="2334293" cy="400110"/>
          </a:xfrm>
          <a:prstGeom prst="rect">
            <a:avLst/>
          </a:prstGeom>
          <a:noFill/>
        </p:spPr>
        <p:txBody>
          <a:bodyPr wrap="none" rtlCol="0">
            <a:spAutoFit/>
          </a:bodyPr>
          <a:lstStyle/>
          <a:p>
            <a:r>
              <a:rPr lang="en-US" sz="2000" dirty="0">
                <a:solidFill>
                  <a:srgbClr val="0070C0"/>
                </a:solidFill>
              </a:rPr>
              <a:t>WITHOUT the action</a:t>
            </a:r>
            <a:endParaRPr lang="en-GB" sz="2000" dirty="0">
              <a:solidFill>
                <a:srgbClr val="0070C0"/>
              </a:solidFill>
            </a:endParaRPr>
          </a:p>
        </p:txBody>
      </p:sp>
      <p:sp>
        <p:nvSpPr>
          <p:cNvPr id="45" name="TextBox 44"/>
          <p:cNvSpPr txBox="1"/>
          <p:nvPr/>
        </p:nvSpPr>
        <p:spPr>
          <a:xfrm>
            <a:off x="3953391" y="6453337"/>
            <a:ext cx="4381080" cy="323165"/>
          </a:xfrm>
          <a:prstGeom prst="rect">
            <a:avLst/>
          </a:prstGeom>
          <a:noFill/>
        </p:spPr>
        <p:txBody>
          <a:bodyPr wrap="square" rtlCol="0">
            <a:spAutoFit/>
          </a:bodyPr>
          <a:lstStyle/>
          <a:p>
            <a:r>
              <a:rPr lang="en-US" sz="1500" dirty="0"/>
              <a:t>(Adapted from </a:t>
            </a:r>
            <a:r>
              <a:rPr lang="en-US" sz="1500" dirty="0" err="1"/>
              <a:t>Maron</a:t>
            </a:r>
            <a:r>
              <a:rPr lang="en-US" sz="1500" dirty="0"/>
              <a:t>, Rhodes &amp; Gibbons, 2013)</a:t>
            </a:r>
            <a:endParaRPr lang="en-GB" sz="1500" dirty="0"/>
          </a:p>
        </p:txBody>
      </p:sp>
      <p:sp>
        <p:nvSpPr>
          <p:cNvPr id="2" name="Slide Number Placeholder 1"/>
          <p:cNvSpPr>
            <a:spLocks noGrp="1"/>
          </p:cNvSpPr>
          <p:nvPr>
            <p:ph type="sldNum" idx="12"/>
          </p:nvPr>
        </p:nvSpPr>
        <p:spPr>
          <a:xfrm>
            <a:off x="9435708" y="6520260"/>
            <a:ext cx="603641" cy="365125"/>
          </a:xfrm>
        </p:spPr>
        <p:txBody>
          <a:bodyPr/>
          <a:lstStyle/>
          <a:p>
            <a:pPr algn="r"/>
            <a:fld id="{47AE87FF-3012-4A0A-BEF1-7570441C9250}" type="slidenum">
              <a:rPr lang="fr-FR" sz="1000">
                <a:solidFill>
                  <a:prstClr val="black">
                    <a:tint val="75000"/>
                  </a:prstClr>
                </a:solidFill>
                <a:latin typeface="Calibri" charset="0"/>
                <a:ea typeface="Calibri" charset="0"/>
                <a:cs typeface="Calibri" charset="0"/>
              </a:rPr>
              <a:pPr algn="r"/>
              <a:t>26</a:t>
            </a:fld>
            <a:endParaRPr lang="fr-FR" sz="1000" dirty="0">
              <a:solidFill>
                <a:prstClr val="black">
                  <a:tint val="75000"/>
                </a:prstClr>
              </a:solidFill>
              <a:latin typeface="Calibri" charset="0"/>
              <a:ea typeface="Calibri" charset="0"/>
              <a:cs typeface="Calibri" charset="0"/>
            </a:endParaRPr>
          </a:p>
        </p:txBody>
      </p:sp>
      <p:sp>
        <p:nvSpPr>
          <p:cNvPr id="4" name="Isosceles Triangle 3"/>
          <p:cNvSpPr/>
          <p:nvPr/>
        </p:nvSpPr>
        <p:spPr>
          <a:xfrm rot="15821859">
            <a:off x="4275348" y="1279101"/>
            <a:ext cx="786975" cy="3282066"/>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38755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5632" y="-284135"/>
            <a:ext cx="9549384" cy="1325563"/>
          </a:xfrm>
        </p:spPr>
        <p:txBody>
          <a:bodyPr>
            <a:normAutofit/>
          </a:bodyPr>
          <a:lstStyle/>
          <a:p>
            <a:r>
              <a:rPr lang="fr-FR" sz="3000" dirty="0">
                <a:solidFill>
                  <a:schemeClr val="bg1"/>
                </a:solidFill>
                <a:latin typeface="Arial" panose="020B0604020202020204" pitchFamily="34" charset="0"/>
                <a:cs typeface="Arial" panose="020B0604020202020204" pitchFamily="34" charset="0"/>
              </a:rPr>
              <a:t>How to </a:t>
            </a:r>
            <a:r>
              <a:rPr lang="fr-FR" sz="3000" dirty="0" err="1">
                <a:solidFill>
                  <a:schemeClr val="bg1"/>
                </a:solidFill>
                <a:latin typeface="Arial" panose="020B0604020202020204" pitchFamily="34" charset="0"/>
                <a:cs typeface="Arial" panose="020B0604020202020204" pitchFamily="34" charset="0"/>
              </a:rPr>
              <a:t>achieve</a:t>
            </a:r>
            <a:r>
              <a:rPr lang="fr-FR" sz="3000" dirty="0">
                <a:solidFill>
                  <a:schemeClr val="bg1"/>
                </a:solidFill>
                <a:latin typeface="Arial" panose="020B0604020202020204" pitchFamily="34" charset="0"/>
                <a:cs typeface="Arial" panose="020B0604020202020204" pitchFamily="34" charset="0"/>
              </a:rPr>
              <a:t> gains? Key </a:t>
            </a:r>
            <a:r>
              <a:rPr lang="fr-FR" sz="3000" dirty="0" err="1">
                <a:solidFill>
                  <a:schemeClr val="bg1"/>
                </a:solidFill>
                <a:latin typeface="Arial" panose="020B0604020202020204" pitchFamily="34" charset="0"/>
                <a:cs typeface="Arial" panose="020B0604020202020204" pitchFamily="34" charset="0"/>
              </a:rPr>
              <a:t>approaches</a:t>
            </a:r>
            <a:r>
              <a:rPr lang="fr-FR" sz="3000" dirty="0">
                <a:solidFill>
                  <a:schemeClr val="bg1"/>
                </a:solidFill>
                <a:latin typeface="Arial" panose="020B0604020202020204" pitchFamily="34" charset="0"/>
                <a:cs typeface="Arial" panose="020B0604020202020204" pitchFamily="34" charset="0"/>
              </a:rPr>
              <a:t> to </a:t>
            </a:r>
            <a:r>
              <a:rPr lang="fr-FR" sz="3000" dirty="0" err="1">
                <a:solidFill>
                  <a:schemeClr val="bg1"/>
                </a:solidFill>
                <a:latin typeface="Arial" panose="020B0604020202020204" pitchFamily="34" charset="0"/>
                <a:cs typeface="Arial" panose="020B0604020202020204" pitchFamily="34" charset="0"/>
              </a:rPr>
              <a:t>offsetting</a:t>
            </a:r>
            <a:r>
              <a:rPr lang="fr-FR" sz="3000" dirty="0">
                <a:solidFill>
                  <a:schemeClr val="bg1"/>
                </a:solidFill>
                <a:latin typeface="Arial" panose="020B0604020202020204" pitchFamily="34" charset="0"/>
                <a:cs typeface="Arial" panose="020B0604020202020204" pitchFamily="34" charset="0"/>
              </a:rPr>
              <a:t> impacts on </a:t>
            </a:r>
            <a:r>
              <a:rPr lang="fr-FR" sz="3000" dirty="0" err="1">
                <a:solidFill>
                  <a:schemeClr val="bg1"/>
                </a:solidFill>
                <a:latin typeface="Arial" panose="020B0604020202020204" pitchFamily="34" charset="0"/>
                <a:cs typeface="Arial" panose="020B0604020202020204" pitchFamily="34" charset="0"/>
              </a:rPr>
              <a:t>biodiversity</a:t>
            </a:r>
            <a:endParaRPr lang="fr-FR" sz="3000" dirty="0">
              <a:solidFill>
                <a:schemeClr val="bg1"/>
              </a:solidFill>
              <a:latin typeface="Arial" panose="020B0604020202020204" pitchFamily="34" charset="0"/>
              <a:cs typeface="Arial" panose="020B0604020202020204" pitchFamily="34" charset="0"/>
            </a:endParaRPr>
          </a:p>
        </p:txBody>
      </p:sp>
      <p:sp>
        <p:nvSpPr>
          <p:cNvPr id="33" name="Espace réservé du contenu 2"/>
          <p:cNvSpPr txBox="1">
            <a:spLocks/>
          </p:cNvSpPr>
          <p:nvPr/>
        </p:nvSpPr>
        <p:spPr bwMode="auto">
          <a:xfrm>
            <a:off x="3898658" y="1858304"/>
            <a:ext cx="5786361" cy="40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50000"/>
              </a:lnSpc>
              <a:buFont typeface="Arial" panose="020B0604020202020204" pitchFamily="34" charset="0"/>
              <a:buChar char="•"/>
            </a:pPr>
            <a:r>
              <a:rPr lang="fr-FR" sz="2400" dirty="0">
                <a:latin typeface="+mn-lt"/>
              </a:rPr>
              <a:t>Habitat </a:t>
            </a:r>
            <a:r>
              <a:rPr lang="fr-FR" sz="2400" dirty="0" err="1">
                <a:latin typeface="+mn-lt"/>
              </a:rPr>
              <a:t>creation</a:t>
            </a:r>
            <a:r>
              <a:rPr lang="fr-FR" sz="2400" dirty="0">
                <a:latin typeface="+mn-lt"/>
              </a:rPr>
              <a:t> or </a:t>
            </a:r>
            <a:r>
              <a:rPr lang="fr-FR" sz="2400" dirty="0" err="1">
                <a:latin typeface="+mn-lt"/>
              </a:rPr>
              <a:t>re-creation</a:t>
            </a:r>
            <a:endParaRPr lang="fr-FR" sz="2400" dirty="0">
              <a:latin typeface="+mn-lt"/>
            </a:endParaRPr>
          </a:p>
          <a:p>
            <a:pPr marL="457200" indent="-457200">
              <a:lnSpc>
                <a:spcPct val="150000"/>
              </a:lnSpc>
              <a:buFont typeface="Arial" panose="020B0604020202020204" pitchFamily="34" charset="0"/>
              <a:buChar char="•"/>
            </a:pPr>
            <a:r>
              <a:rPr lang="fr-FR" sz="2400" dirty="0">
                <a:latin typeface="+mn-lt"/>
              </a:rPr>
              <a:t>Habitat </a:t>
            </a:r>
            <a:r>
              <a:rPr lang="fr-FR" sz="2400" dirty="0" err="1">
                <a:latin typeface="+mn-lt"/>
              </a:rPr>
              <a:t>restoration</a:t>
            </a:r>
            <a:r>
              <a:rPr lang="fr-FR" sz="2400" dirty="0">
                <a:latin typeface="+mn-lt"/>
              </a:rPr>
              <a:t>, </a:t>
            </a:r>
            <a:r>
              <a:rPr lang="fr-FR" sz="2400" dirty="0" err="1">
                <a:latin typeface="+mn-lt"/>
              </a:rPr>
              <a:t>e.g</a:t>
            </a:r>
            <a:r>
              <a:rPr lang="fr-FR" sz="2400" dirty="0">
                <a:latin typeface="+mn-lt"/>
              </a:rPr>
              <a:t>. </a:t>
            </a:r>
            <a:r>
              <a:rPr lang="fr-FR" sz="2400" dirty="0" err="1">
                <a:latin typeface="+mn-lt"/>
              </a:rPr>
              <a:t>through</a:t>
            </a:r>
            <a:endParaRPr lang="fr-FR" sz="2400" dirty="0">
              <a:latin typeface="+mn-lt"/>
            </a:endParaRPr>
          </a:p>
          <a:p>
            <a:pPr marL="857250" lvl="1" indent="-457200">
              <a:lnSpc>
                <a:spcPct val="150000"/>
              </a:lnSpc>
              <a:buFont typeface="Arial" panose="020B0604020202020204" pitchFamily="34" charset="0"/>
              <a:buChar char="•"/>
            </a:pPr>
            <a:r>
              <a:rPr lang="fr-FR" sz="2400" dirty="0" err="1">
                <a:latin typeface="+mn-lt"/>
              </a:rPr>
              <a:t>Planting</a:t>
            </a:r>
            <a:r>
              <a:rPr lang="fr-FR" sz="2400" dirty="0">
                <a:latin typeface="+mn-lt"/>
              </a:rPr>
              <a:t>, </a:t>
            </a:r>
            <a:r>
              <a:rPr lang="fr-FR" sz="2400" dirty="0" err="1">
                <a:latin typeface="+mn-lt"/>
              </a:rPr>
              <a:t>reseeding</a:t>
            </a:r>
            <a:r>
              <a:rPr lang="fr-FR" sz="2400" dirty="0">
                <a:latin typeface="+mn-lt"/>
              </a:rPr>
              <a:t> </a:t>
            </a:r>
            <a:r>
              <a:rPr lang="fr-FR" sz="2400" dirty="0" err="1">
                <a:latin typeface="+mn-lt"/>
              </a:rPr>
              <a:t>with</a:t>
            </a:r>
            <a:r>
              <a:rPr lang="fr-FR" sz="2400" dirty="0">
                <a:latin typeface="+mn-lt"/>
              </a:rPr>
              <a:t> native </a:t>
            </a:r>
            <a:r>
              <a:rPr lang="fr-FR" sz="2400" dirty="0" err="1">
                <a:latin typeface="+mn-lt"/>
              </a:rPr>
              <a:t>spp</a:t>
            </a:r>
            <a:endParaRPr lang="fr-FR" sz="2400" dirty="0">
              <a:latin typeface="+mn-lt"/>
            </a:endParaRPr>
          </a:p>
          <a:p>
            <a:pPr marL="857250" lvl="1" indent="-457200">
              <a:lnSpc>
                <a:spcPct val="150000"/>
              </a:lnSpc>
              <a:buFont typeface="Arial" panose="020B0604020202020204" pitchFamily="34" charset="0"/>
              <a:buChar char="•"/>
            </a:pPr>
            <a:r>
              <a:rPr lang="fr-FR" sz="2400" dirty="0" err="1">
                <a:latin typeface="+mn-lt"/>
              </a:rPr>
              <a:t>Re-introduction</a:t>
            </a:r>
            <a:r>
              <a:rPr lang="fr-FR" sz="2400" dirty="0">
                <a:latin typeface="+mn-lt"/>
              </a:rPr>
              <a:t> of native </a:t>
            </a:r>
            <a:r>
              <a:rPr lang="fr-FR" sz="2400" dirty="0" err="1">
                <a:latin typeface="+mn-lt"/>
              </a:rPr>
              <a:t>spp</a:t>
            </a:r>
            <a:endParaRPr lang="fr-FR" sz="2400" dirty="0">
              <a:latin typeface="+mn-lt"/>
            </a:endParaRPr>
          </a:p>
          <a:p>
            <a:pPr marL="857250" lvl="1" indent="-457200">
              <a:lnSpc>
                <a:spcPct val="150000"/>
              </a:lnSpc>
              <a:buFont typeface="Arial" panose="020B0604020202020204" pitchFamily="34" charset="0"/>
              <a:buChar char="•"/>
            </a:pPr>
            <a:r>
              <a:rPr lang="fr-FR" sz="2400" dirty="0" err="1">
                <a:latin typeface="+mn-lt"/>
              </a:rPr>
              <a:t>Addressing</a:t>
            </a:r>
            <a:r>
              <a:rPr lang="fr-FR" sz="2400" dirty="0">
                <a:latin typeface="+mn-lt"/>
              </a:rPr>
              <a:t> on-</a:t>
            </a:r>
            <a:r>
              <a:rPr lang="fr-FR" sz="2400" dirty="0" err="1">
                <a:latin typeface="+mn-lt"/>
              </a:rPr>
              <a:t>going</a:t>
            </a:r>
            <a:r>
              <a:rPr lang="fr-FR" sz="2400" dirty="0">
                <a:latin typeface="+mn-lt"/>
              </a:rPr>
              <a:t> </a:t>
            </a:r>
            <a:r>
              <a:rPr lang="fr-FR" sz="2400" dirty="0" err="1">
                <a:latin typeface="+mn-lt"/>
              </a:rPr>
              <a:t>threats</a:t>
            </a:r>
            <a:endParaRPr lang="fr-FR" sz="2400" dirty="0">
              <a:latin typeface="+mn-lt"/>
            </a:endParaRPr>
          </a:p>
          <a:p>
            <a:pPr marL="457200" lvl="1" indent="-457200">
              <a:lnSpc>
                <a:spcPct val="150000"/>
              </a:lnSpc>
              <a:buFont typeface="Arial" panose="020B0604020202020204" pitchFamily="34" charset="0"/>
              <a:buChar char="•"/>
            </a:pPr>
            <a:r>
              <a:rPr lang="fr-FR" sz="2400" dirty="0">
                <a:latin typeface="+mn-lt"/>
              </a:rPr>
              <a:t>Habitat protection/ </a:t>
            </a:r>
            <a:r>
              <a:rPr lang="fr-FR" sz="2400" dirty="0" err="1">
                <a:latin typeface="+mn-lt"/>
              </a:rPr>
              <a:t>averted</a:t>
            </a:r>
            <a:r>
              <a:rPr lang="fr-FR" sz="2400" dirty="0">
                <a:latin typeface="+mn-lt"/>
              </a:rPr>
              <a:t> </a:t>
            </a:r>
            <a:r>
              <a:rPr lang="fr-FR" sz="2400" dirty="0" err="1">
                <a:latin typeface="+mn-lt"/>
              </a:rPr>
              <a:t>loss</a:t>
            </a:r>
            <a:endParaRPr lang="fr-FR" sz="2400" dirty="0">
              <a:latin typeface="+mn-lt"/>
            </a:endParaRPr>
          </a:p>
          <a:p>
            <a:pPr marL="857250" lvl="2" indent="-457200">
              <a:lnSpc>
                <a:spcPct val="150000"/>
              </a:lnSpc>
              <a:buFont typeface="Arial" panose="020B0604020202020204" pitchFamily="34" charset="0"/>
              <a:buChar char="•"/>
            </a:pPr>
            <a:r>
              <a:rPr lang="fr-FR" sz="2400" dirty="0" err="1">
                <a:latin typeface="+mn-lt"/>
              </a:rPr>
              <a:t>Addressing</a:t>
            </a:r>
            <a:r>
              <a:rPr lang="fr-FR" sz="2400" dirty="0">
                <a:latin typeface="+mn-lt"/>
              </a:rPr>
              <a:t> on-</a:t>
            </a:r>
            <a:r>
              <a:rPr lang="fr-FR" sz="2400" dirty="0" err="1">
                <a:latin typeface="+mn-lt"/>
              </a:rPr>
              <a:t>going</a:t>
            </a:r>
            <a:r>
              <a:rPr lang="fr-FR" sz="2400" dirty="0">
                <a:latin typeface="+mn-lt"/>
              </a:rPr>
              <a:t> </a:t>
            </a:r>
            <a:r>
              <a:rPr lang="fr-FR" sz="2400" dirty="0" err="1">
                <a:latin typeface="+mn-lt"/>
              </a:rPr>
              <a:t>threats</a:t>
            </a:r>
            <a:endParaRPr lang="fr-FR" sz="2400" dirty="0">
              <a:latin typeface="+mn-lt"/>
            </a:endParaRPr>
          </a:p>
          <a:p>
            <a:pPr marL="457200" lvl="1" indent="-457200">
              <a:lnSpc>
                <a:spcPct val="150000"/>
              </a:lnSpc>
              <a:buFont typeface="Arial" panose="020B0604020202020204" pitchFamily="34" charset="0"/>
              <a:buChar char="•"/>
            </a:pPr>
            <a:endParaRPr lang="fr-FR" sz="2400" dirty="0">
              <a:latin typeface="+mn-lt"/>
            </a:endParaRPr>
          </a:p>
        </p:txBody>
      </p:sp>
      <p:cxnSp>
        <p:nvCxnSpPr>
          <p:cNvPr id="35" name="Straight Arrow Connector 7"/>
          <p:cNvCxnSpPr/>
          <p:nvPr/>
        </p:nvCxnSpPr>
        <p:spPr>
          <a:xfrm rot="5400000" flipH="1" flipV="1">
            <a:off x="-918742" y="3732833"/>
            <a:ext cx="360203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Straight Connector 10"/>
          <p:cNvCxnSpPr/>
          <p:nvPr/>
        </p:nvCxnSpPr>
        <p:spPr>
          <a:xfrm>
            <a:off x="882277" y="3732039"/>
            <a:ext cx="2447925" cy="0"/>
          </a:xfrm>
          <a:prstGeom prst="line">
            <a:avLst/>
          </a:prstGeom>
        </p:spPr>
        <p:style>
          <a:lnRef idx="1">
            <a:schemeClr val="dk1"/>
          </a:lnRef>
          <a:fillRef idx="0">
            <a:schemeClr val="dk1"/>
          </a:fillRef>
          <a:effectRef idx="0">
            <a:schemeClr val="dk1"/>
          </a:effectRef>
          <a:fontRef idx="minor">
            <a:schemeClr val="tx1"/>
          </a:fontRef>
        </p:style>
      </p:cxnSp>
      <p:sp>
        <p:nvSpPr>
          <p:cNvPr id="37" name="TextBox 13"/>
          <p:cNvSpPr txBox="1">
            <a:spLocks noChangeArrowheads="1"/>
          </p:cNvSpPr>
          <p:nvPr/>
        </p:nvSpPr>
        <p:spPr bwMode="auto">
          <a:xfrm>
            <a:off x="449882" y="1579067"/>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dirty="0">
                <a:latin typeface="Calibri" pitchFamily="34" charset="0"/>
              </a:rPr>
              <a:t>Gains</a:t>
            </a:r>
          </a:p>
        </p:txBody>
      </p:sp>
      <p:sp>
        <p:nvSpPr>
          <p:cNvPr id="38" name="TextBox 14"/>
          <p:cNvSpPr txBox="1">
            <a:spLocks noChangeArrowheads="1"/>
          </p:cNvSpPr>
          <p:nvPr/>
        </p:nvSpPr>
        <p:spPr bwMode="auto">
          <a:xfrm>
            <a:off x="449882" y="5532834"/>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dirty="0" err="1">
                <a:latin typeface="Calibri" pitchFamily="34" charset="0"/>
              </a:rPr>
              <a:t>Losses</a:t>
            </a:r>
            <a:endParaRPr lang="fr-FR" dirty="0">
              <a:latin typeface="Calibri" pitchFamily="34" charset="0"/>
            </a:endParaRPr>
          </a:p>
        </p:txBody>
      </p:sp>
      <p:sp>
        <p:nvSpPr>
          <p:cNvPr id="39" name="TextBox 15"/>
          <p:cNvSpPr txBox="1">
            <a:spLocks noChangeArrowheads="1"/>
          </p:cNvSpPr>
          <p:nvPr/>
        </p:nvSpPr>
        <p:spPr bwMode="auto">
          <a:xfrm>
            <a:off x="521915" y="3516139"/>
            <a:ext cx="433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atin typeface="Calibri" pitchFamily="34" charset="0"/>
              </a:rPr>
              <a:t>0</a:t>
            </a:r>
          </a:p>
        </p:txBody>
      </p:sp>
      <p:cxnSp>
        <p:nvCxnSpPr>
          <p:cNvPr id="40" name="Straight Connector 38"/>
          <p:cNvCxnSpPr/>
          <p:nvPr/>
        </p:nvCxnSpPr>
        <p:spPr>
          <a:xfrm flipH="1">
            <a:off x="882277" y="2502520"/>
            <a:ext cx="1342628" cy="55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 name="TextBox 39"/>
          <p:cNvSpPr txBox="1">
            <a:spLocks noChangeArrowheads="1"/>
          </p:cNvSpPr>
          <p:nvPr/>
        </p:nvSpPr>
        <p:spPr bwMode="auto">
          <a:xfrm>
            <a:off x="523418" y="2365201"/>
            <a:ext cx="719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1200" dirty="0">
                <a:latin typeface="Calibri" pitchFamily="34" charset="0"/>
              </a:rPr>
              <a:t>X</a:t>
            </a:r>
          </a:p>
        </p:txBody>
      </p:sp>
      <p:sp>
        <p:nvSpPr>
          <p:cNvPr id="42" name="TextBox 41"/>
          <p:cNvSpPr txBox="1">
            <a:spLocks noChangeArrowheads="1"/>
          </p:cNvSpPr>
          <p:nvPr/>
        </p:nvSpPr>
        <p:spPr bwMode="auto">
          <a:xfrm>
            <a:off x="523418" y="4813126"/>
            <a:ext cx="719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1200" dirty="0">
                <a:latin typeface="Calibri" pitchFamily="34" charset="0"/>
              </a:rPr>
              <a:t>- X</a:t>
            </a:r>
          </a:p>
        </p:txBody>
      </p:sp>
      <p:sp>
        <p:nvSpPr>
          <p:cNvPr id="43" name="Rectangle 42"/>
          <p:cNvSpPr/>
          <p:nvPr/>
        </p:nvSpPr>
        <p:spPr>
          <a:xfrm>
            <a:off x="1019169" y="3720925"/>
            <a:ext cx="1086043" cy="1225550"/>
          </a:xfrm>
          <a:prstGeom prst="rect">
            <a:avLst/>
          </a:prstGeom>
          <a:blipFill>
            <a:blip r:embed="rId3" cstate="screen">
              <a:extLst>
                <a:ext uri="{28A0092B-C50C-407E-A947-70E740481C1C}">
                  <a14:useLocalDpi xmlns:a14="http://schemas.microsoft.com/office/drawing/2010/main"/>
                </a:ext>
              </a:extLst>
            </a:blip>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400" dirty="0">
              <a:solidFill>
                <a:schemeClr val="tx1"/>
              </a:solidFill>
            </a:endParaRPr>
          </a:p>
        </p:txBody>
      </p:sp>
      <p:pic>
        <p:nvPicPr>
          <p:cNvPr id="44"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24905" y="2517973"/>
            <a:ext cx="1065489" cy="12140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5" name="TextBox 14"/>
          <p:cNvSpPr txBox="1">
            <a:spLocks noChangeArrowheads="1"/>
          </p:cNvSpPr>
          <p:nvPr/>
        </p:nvSpPr>
        <p:spPr bwMode="auto">
          <a:xfrm>
            <a:off x="1019169" y="4941760"/>
            <a:ext cx="10860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dirty="0" err="1">
                <a:latin typeface="Calibri" pitchFamily="34" charset="0"/>
              </a:rPr>
              <a:t>Residual</a:t>
            </a:r>
            <a:r>
              <a:rPr lang="fr-FR" dirty="0">
                <a:latin typeface="Calibri" pitchFamily="34" charset="0"/>
              </a:rPr>
              <a:t> impacts</a:t>
            </a:r>
          </a:p>
        </p:txBody>
      </p:sp>
      <p:sp>
        <p:nvSpPr>
          <p:cNvPr id="46" name="TextBox 14"/>
          <p:cNvSpPr txBox="1">
            <a:spLocks noChangeArrowheads="1"/>
          </p:cNvSpPr>
          <p:nvPr/>
        </p:nvSpPr>
        <p:spPr bwMode="auto">
          <a:xfrm>
            <a:off x="1963806" y="2148272"/>
            <a:ext cx="1583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dirty="0">
                <a:latin typeface="Calibri" pitchFamily="34" charset="0"/>
              </a:rPr>
              <a:t>Offsets</a:t>
            </a:r>
          </a:p>
        </p:txBody>
      </p:sp>
      <p:sp>
        <p:nvSpPr>
          <p:cNvPr id="3" name="Accolade fermante 2">
            <a:extLst>
              <a:ext uri="{FF2B5EF4-FFF2-40B4-BE49-F238E27FC236}">
                <a16:creationId xmlns:a16="http://schemas.microsoft.com/office/drawing/2014/main" id="{B4277F52-6AC3-4CF2-938A-5CA919E62FFD}"/>
              </a:ext>
            </a:extLst>
          </p:cNvPr>
          <p:cNvSpPr/>
          <p:nvPr/>
        </p:nvSpPr>
        <p:spPr>
          <a:xfrm>
            <a:off x="8626475" y="4759608"/>
            <a:ext cx="337457" cy="1058909"/>
          </a:xfrm>
          <a:prstGeom prst="rightBrace">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3D2F733E-DE97-4ADD-A906-8B72C0E34599}"/>
              </a:ext>
            </a:extLst>
          </p:cNvPr>
          <p:cNvSpPr/>
          <p:nvPr/>
        </p:nvSpPr>
        <p:spPr>
          <a:xfrm>
            <a:off x="8985703" y="4759608"/>
            <a:ext cx="2456723" cy="104890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Traditional  conservation</a:t>
            </a:r>
          </a:p>
        </p:txBody>
      </p:sp>
      <p:sp>
        <p:nvSpPr>
          <p:cNvPr id="20" name="Google Shape;909;p61"/>
          <p:cNvSpPr/>
          <p:nvPr/>
        </p:nvSpPr>
        <p:spPr>
          <a:xfrm>
            <a:off x="1120140" y="916871"/>
            <a:ext cx="2602788" cy="1080590"/>
          </a:xfrm>
          <a:prstGeom prst="wedgeEllipseCallout">
            <a:avLst>
              <a:gd name="adj1" fmla="val 166621"/>
              <a:gd name="adj2" fmla="val -97969"/>
            </a:avLst>
          </a:prstGeom>
          <a:solidFill>
            <a:schemeClr val="accent4">
              <a:lumMod val="40000"/>
              <a:lumOff val="60000"/>
            </a:schemeClr>
          </a:solidFill>
          <a:ln w="12700" cap="flat" cmpd="sng">
            <a:solidFill>
              <a:schemeClr val="accent4">
                <a:lumMod val="75000"/>
              </a:schemeClr>
            </a:solidFill>
            <a:prstDash val="solid"/>
            <a:miter lim="8000"/>
            <a:headEnd type="none" w="sm" len="sm"/>
            <a:tailEnd type="none" w="sm" len="sm"/>
          </a:ln>
        </p:spPr>
        <p:txBody>
          <a:bodyPr spcFirstLastPara="1" wrap="square" lIns="91425" tIns="45700" rIns="91425" bIns="45700" anchor="ctr" anchorCtr="0">
            <a:noAutofit/>
          </a:bodyPr>
          <a:lstStyle/>
          <a:p>
            <a:pPr algn="ctr"/>
            <a:endParaRPr dirty="0">
              <a:solidFill>
                <a:srgbClr val="FFFFFF"/>
              </a:solidFill>
              <a:ea typeface="Calibri"/>
              <a:cs typeface="Calibri"/>
              <a:sym typeface="Calibri"/>
            </a:endParaRPr>
          </a:p>
        </p:txBody>
      </p:sp>
      <p:sp>
        <p:nvSpPr>
          <p:cNvPr id="21" name="Google Shape;918;p61"/>
          <p:cNvSpPr txBox="1"/>
          <p:nvPr/>
        </p:nvSpPr>
        <p:spPr>
          <a:xfrm>
            <a:off x="1233737" y="1011338"/>
            <a:ext cx="2304643" cy="1107996"/>
          </a:xfrm>
          <a:prstGeom prst="rect">
            <a:avLst/>
          </a:prstGeom>
          <a:noFill/>
          <a:ln>
            <a:noFill/>
          </a:ln>
        </p:spPr>
        <p:txBody>
          <a:bodyPr spcFirstLastPara="1" wrap="square" lIns="91425" tIns="45700" rIns="91425" bIns="45700" anchor="t" anchorCtr="0">
            <a:noAutofit/>
          </a:bodyPr>
          <a:lstStyle/>
          <a:p>
            <a:pPr algn="ctr"/>
            <a:r>
              <a:rPr lang="en-US" sz="2200" dirty="0">
                <a:solidFill>
                  <a:srgbClr val="000000"/>
                </a:solidFill>
                <a:ea typeface="Arial"/>
                <a:cs typeface="Arial"/>
                <a:sym typeface="Arial"/>
              </a:rPr>
              <a:t>N.B. ‘On-the-ground outcomes!</a:t>
            </a:r>
            <a:endParaRPr sz="2200" dirty="0">
              <a:solidFill>
                <a:srgbClr val="000000"/>
              </a:solidFill>
              <a:ea typeface="Arial"/>
              <a:cs typeface="Arial"/>
              <a:sym typeface="Arial"/>
            </a:endParaRPr>
          </a:p>
        </p:txBody>
      </p:sp>
    </p:spTree>
    <p:extLst>
      <p:ext uri="{BB962C8B-B14F-4D97-AF65-F5344CB8AC3E}">
        <p14:creationId xmlns:p14="http://schemas.microsoft.com/office/powerpoint/2010/main" val="1750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contenu 2"/>
          <p:cNvSpPr txBox="1">
            <a:spLocks/>
          </p:cNvSpPr>
          <p:nvPr/>
        </p:nvSpPr>
        <p:spPr bwMode="auto">
          <a:xfrm>
            <a:off x="3970517" y="1664538"/>
            <a:ext cx="5802613" cy="40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50000"/>
              </a:lnSpc>
              <a:buFont typeface="Arial" panose="020B0604020202020204" pitchFamily="34" charset="0"/>
              <a:buChar char="•"/>
            </a:pPr>
            <a:r>
              <a:rPr lang="fr-FR" sz="2400" dirty="0">
                <a:latin typeface="+mn-lt"/>
              </a:rPr>
              <a:t>Habitat </a:t>
            </a:r>
            <a:r>
              <a:rPr lang="fr-FR" sz="2400" dirty="0" err="1">
                <a:latin typeface="+mn-lt"/>
              </a:rPr>
              <a:t>creation</a:t>
            </a:r>
            <a:r>
              <a:rPr lang="fr-FR" sz="2400" dirty="0">
                <a:latin typeface="+mn-lt"/>
              </a:rPr>
              <a:t> or </a:t>
            </a:r>
            <a:r>
              <a:rPr lang="fr-FR" sz="2400" dirty="0" err="1">
                <a:latin typeface="+mn-lt"/>
              </a:rPr>
              <a:t>re-creation</a:t>
            </a:r>
            <a:r>
              <a:rPr lang="fr-FR" sz="2400" dirty="0">
                <a:latin typeface="+mn-lt"/>
              </a:rPr>
              <a:t>, if </a:t>
            </a:r>
            <a:r>
              <a:rPr lang="fr-FR" sz="2400" dirty="0" err="1">
                <a:latin typeface="+mn-lt"/>
              </a:rPr>
              <a:t>feasible</a:t>
            </a:r>
            <a:endParaRPr lang="fr-FR" sz="2400" dirty="0">
              <a:latin typeface="+mn-lt"/>
            </a:endParaRPr>
          </a:p>
          <a:p>
            <a:pPr marL="457200" indent="-457200">
              <a:lnSpc>
                <a:spcPct val="150000"/>
              </a:lnSpc>
              <a:buFont typeface="Arial" panose="020B0604020202020204" pitchFamily="34" charset="0"/>
              <a:buChar char="•"/>
            </a:pPr>
            <a:r>
              <a:rPr lang="fr-FR" sz="2400" dirty="0">
                <a:latin typeface="+mn-lt"/>
              </a:rPr>
              <a:t>Habitat </a:t>
            </a:r>
            <a:r>
              <a:rPr lang="fr-FR" sz="2400" dirty="0" err="1">
                <a:latin typeface="+mn-lt"/>
              </a:rPr>
              <a:t>restoration</a:t>
            </a:r>
            <a:endParaRPr lang="fr-FR" sz="2400" dirty="0">
              <a:latin typeface="+mn-lt"/>
            </a:endParaRPr>
          </a:p>
          <a:p>
            <a:pPr marL="857250" lvl="1" indent="-457200">
              <a:lnSpc>
                <a:spcPct val="150000"/>
              </a:lnSpc>
              <a:buFont typeface="Arial" panose="020B0604020202020204" pitchFamily="34" charset="0"/>
              <a:buChar char="•"/>
            </a:pPr>
            <a:r>
              <a:rPr lang="fr-FR" sz="2400" dirty="0" err="1">
                <a:latin typeface="+mn-lt"/>
              </a:rPr>
              <a:t>Planting</a:t>
            </a:r>
            <a:r>
              <a:rPr lang="fr-FR" sz="2400" dirty="0">
                <a:latin typeface="+mn-lt"/>
              </a:rPr>
              <a:t>, </a:t>
            </a:r>
            <a:r>
              <a:rPr lang="fr-FR" sz="2400" dirty="0" err="1">
                <a:latin typeface="+mn-lt"/>
              </a:rPr>
              <a:t>reseeding</a:t>
            </a:r>
            <a:r>
              <a:rPr lang="fr-FR" sz="2400" dirty="0">
                <a:latin typeface="+mn-lt"/>
              </a:rPr>
              <a:t> w. native </a:t>
            </a:r>
            <a:r>
              <a:rPr lang="fr-FR" sz="2400" dirty="0" err="1">
                <a:latin typeface="+mn-lt"/>
              </a:rPr>
              <a:t>spp</a:t>
            </a:r>
            <a:endParaRPr lang="fr-FR" sz="2400" dirty="0">
              <a:latin typeface="+mn-lt"/>
            </a:endParaRPr>
          </a:p>
          <a:p>
            <a:pPr marL="857250" lvl="1" indent="-457200">
              <a:lnSpc>
                <a:spcPct val="150000"/>
              </a:lnSpc>
              <a:buFont typeface="Arial" panose="020B0604020202020204" pitchFamily="34" charset="0"/>
              <a:buChar char="•"/>
            </a:pPr>
            <a:r>
              <a:rPr lang="fr-FR" sz="2400" dirty="0" err="1">
                <a:latin typeface="+mn-lt"/>
              </a:rPr>
              <a:t>Re-introduction</a:t>
            </a:r>
            <a:r>
              <a:rPr lang="fr-FR" sz="2400" dirty="0">
                <a:latin typeface="+mn-lt"/>
              </a:rPr>
              <a:t> of </a:t>
            </a:r>
            <a:r>
              <a:rPr lang="fr-FR" sz="2400" dirty="0" err="1">
                <a:latin typeface="+mn-lt"/>
              </a:rPr>
              <a:t>spp</a:t>
            </a:r>
            <a:endParaRPr lang="fr-FR" sz="2400" dirty="0">
              <a:latin typeface="+mn-lt"/>
            </a:endParaRPr>
          </a:p>
          <a:p>
            <a:pPr marL="857250" lvl="1" indent="-457200">
              <a:lnSpc>
                <a:spcPct val="150000"/>
              </a:lnSpc>
              <a:buFont typeface="Arial" panose="020B0604020202020204" pitchFamily="34" charset="0"/>
              <a:buChar char="•"/>
            </a:pPr>
            <a:r>
              <a:rPr lang="fr-FR" sz="2400" dirty="0" err="1">
                <a:latin typeface="+mn-lt"/>
              </a:rPr>
              <a:t>Addressing</a:t>
            </a:r>
            <a:r>
              <a:rPr lang="fr-FR" sz="2400" dirty="0">
                <a:latin typeface="+mn-lt"/>
              </a:rPr>
              <a:t> on-</a:t>
            </a:r>
            <a:r>
              <a:rPr lang="fr-FR" sz="2400" dirty="0" err="1">
                <a:latin typeface="+mn-lt"/>
              </a:rPr>
              <a:t>going</a:t>
            </a:r>
            <a:r>
              <a:rPr lang="fr-FR" sz="2400" dirty="0">
                <a:latin typeface="+mn-lt"/>
              </a:rPr>
              <a:t> </a:t>
            </a:r>
            <a:r>
              <a:rPr lang="fr-FR" sz="2400" dirty="0" err="1">
                <a:latin typeface="+mn-lt"/>
              </a:rPr>
              <a:t>threats</a:t>
            </a:r>
            <a:endParaRPr lang="fr-FR" sz="2400" dirty="0">
              <a:latin typeface="+mn-lt"/>
            </a:endParaRPr>
          </a:p>
          <a:p>
            <a:pPr marL="457200" lvl="1" indent="-457200">
              <a:lnSpc>
                <a:spcPct val="150000"/>
              </a:lnSpc>
              <a:buFont typeface="Arial" panose="020B0604020202020204" pitchFamily="34" charset="0"/>
              <a:buChar char="•"/>
            </a:pPr>
            <a:r>
              <a:rPr lang="fr-FR" sz="2400" dirty="0">
                <a:latin typeface="+mn-lt"/>
              </a:rPr>
              <a:t>Habitat protection/ </a:t>
            </a:r>
            <a:r>
              <a:rPr lang="fr-FR" sz="2400" dirty="0" err="1">
                <a:latin typeface="+mn-lt"/>
              </a:rPr>
              <a:t>averted</a:t>
            </a:r>
            <a:r>
              <a:rPr lang="fr-FR" sz="2400" dirty="0">
                <a:latin typeface="+mn-lt"/>
              </a:rPr>
              <a:t> </a:t>
            </a:r>
            <a:r>
              <a:rPr lang="fr-FR" sz="2400" dirty="0" err="1">
                <a:latin typeface="+mn-lt"/>
              </a:rPr>
              <a:t>loss</a:t>
            </a:r>
            <a:endParaRPr lang="fr-FR" sz="2400" dirty="0">
              <a:latin typeface="+mn-lt"/>
            </a:endParaRPr>
          </a:p>
        </p:txBody>
      </p:sp>
      <p:cxnSp>
        <p:nvCxnSpPr>
          <p:cNvPr id="35" name="Straight Arrow Connector 7"/>
          <p:cNvCxnSpPr/>
          <p:nvPr/>
        </p:nvCxnSpPr>
        <p:spPr>
          <a:xfrm rot="5400000" flipH="1" flipV="1">
            <a:off x="-999752" y="3422815"/>
            <a:ext cx="360203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Straight Connector 10"/>
          <p:cNvCxnSpPr/>
          <p:nvPr/>
        </p:nvCxnSpPr>
        <p:spPr>
          <a:xfrm>
            <a:off x="801267" y="3422021"/>
            <a:ext cx="2447925" cy="0"/>
          </a:xfrm>
          <a:prstGeom prst="line">
            <a:avLst/>
          </a:prstGeom>
        </p:spPr>
        <p:style>
          <a:lnRef idx="1">
            <a:schemeClr val="dk1"/>
          </a:lnRef>
          <a:fillRef idx="0">
            <a:schemeClr val="dk1"/>
          </a:fillRef>
          <a:effectRef idx="0">
            <a:schemeClr val="dk1"/>
          </a:effectRef>
          <a:fontRef idx="minor">
            <a:schemeClr val="tx1"/>
          </a:fontRef>
        </p:style>
      </p:cxnSp>
      <p:sp>
        <p:nvSpPr>
          <p:cNvPr id="37" name="TextBox 13"/>
          <p:cNvSpPr txBox="1">
            <a:spLocks noChangeArrowheads="1"/>
          </p:cNvSpPr>
          <p:nvPr/>
        </p:nvSpPr>
        <p:spPr bwMode="auto">
          <a:xfrm>
            <a:off x="368872" y="1269049"/>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dirty="0">
                <a:latin typeface="Calibri" pitchFamily="34" charset="0"/>
              </a:rPr>
              <a:t>Gains</a:t>
            </a:r>
          </a:p>
        </p:txBody>
      </p:sp>
      <p:sp>
        <p:nvSpPr>
          <p:cNvPr id="38" name="TextBox 14"/>
          <p:cNvSpPr txBox="1">
            <a:spLocks noChangeArrowheads="1"/>
          </p:cNvSpPr>
          <p:nvPr/>
        </p:nvSpPr>
        <p:spPr bwMode="auto">
          <a:xfrm>
            <a:off x="368872" y="5222816"/>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dirty="0" err="1">
                <a:latin typeface="Calibri" pitchFamily="34" charset="0"/>
              </a:rPr>
              <a:t>Losses</a:t>
            </a:r>
            <a:endParaRPr lang="fr-FR" dirty="0">
              <a:latin typeface="Calibri" pitchFamily="34" charset="0"/>
            </a:endParaRPr>
          </a:p>
        </p:txBody>
      </p:sp>
      <p:sp>
        <p:nvSpPr>
          <p:cNvPr id="39" name="TextBox 15"/>
          <p:cNvSpPr txBox="1">
            <a:spLocks noChangeArrowheads="1"/>
          </p:cNvSpPr>
          <p:nvPr/>
        </p:nvSpPr>
        <p:spPr bwMode="auto">
          <a:xfrm>
            <a:off x="440905" y="3206121"/>
            <a:ext cx="433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atin typeface="Calibri" pitchFamily="34" charset="0"/>
              </a:rPr>
              <a:t>0</a:t>
            </a:r>
          </a:p>
        </p:txBody>
      </p:sp>
      <p:cxnSp>
        <p:nvCxnSpPr>
          <p:cNvPr id="40" name="Straight Connector 38"/>
          <p:cNvCxnSpPr/>
          <p:nvPr/>
        </p:nvCxnSpPr>
        <p:spPr>
          <a:xfrm flipH="1">
            <a:off x="801267" y="2192502"/>
            <a:ext cx="1342628" cy="55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 name="TextBox 39"/>
          <p:cNvSpPr txBox="1">
            <a:spLocks noChangeArrowheads="1"/>
          </p:cNvSpPr>
          <p:nvPr/>
        </p:nvSpPr>
        <p:spPr bwMode="auto">
          <a:xfrm>
            <a:off x="442408" y="2055183"/>
            <a:ext cx="719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1200" dirty="0">
                <a:latin typeface="Calibri" pitchFamily="34" charset="0"/>
              </a:rPr>
              <a:t>X</a:t>
            </a:r>
          </a:p>
        </p:txBody>
      </p:sp>
      <p:sp>
        <p:nvSpPr>
          <p:cNvPr id="42" name="TextBox 41"/>
          <p:cNvSpPr txBox="1">
            <a:spLocks noChangeArrowheads="1"/>
          </p:cNvSpPr>
          <p:nvPr/>
        </p:nvSpPr>
        <p:spPr bwMode="auto">
          <a:xfrm>
            <a:off x="442408" y="4503108"/>
            <a:ext cx="719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1200" dirty="0">
                <a:latin typeface="Calibri" pitchFamily="34" charset="0"/>
              </a:rPr>
              <a:t>- X</a:t>
            </a:r>
          </a:p>
        </p:txBody>
      </p:sp>
      <p:sp>
        <p:nvSpPr>
          <p:cNvPr id="43" name="Rectangle 42"/>
          <p:cNvSpPr/>
          <p:nvPr/>
        </p:nvSpPr>
        <p:spPr>
          <a:xfrm>
            <a:off x="938159" y="3410907"/>
            <a:ext cx="1086043" cy="1225550"/>
          </a:xfrm>
          <a:prstGeom prst="rect">
            <a:avLst/>
          </a:prstGeom>
          <a:blipFill>
            <a:blip r:embed="rId3" cstate="screen">
              <a:extLst>
                <a:ext uri="{28A0092B-C50C-407E-A947-70E740481C1C}">
                  <a14:useLocalDpi xmlns:a14="http://schemas.microsoft.com/office/drawing/2010/main"/>
                </a:ext>
              </a:extLst>
            </a:blip>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400" dirty="0">
              <a:solidFill>
                <a:schemeClr val="tx1"/>
              </a:solidFill>
            </a:endParaRPr>
          </a:p>
        </p:txBody>
      </p:sp>
      <p:pic>
        <p:nvPicPr>
          <p:cNvPr id="44"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43895" y="2207955"/>
            <a:ext cx="1065489" cy="12140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5" name="TextBox 14"/>
          <p:cNvSpPr txBox="1">
            <a:spLocks noChangeArrowheads="1"/>
          </p:cNvSpPr>
          <p:nvPr/>
        </p:nvSpPr>
        <p:spPr bwMode="auto">
          <a:xfrm>
            <a:off x="938159" y="4631742"/>
            <a:ext cx="10860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dirty="0" err="1">
                <a:latin typeface="Calibri" pitchFamily="34" charset="0"/>
              </a:rPr>
              <a:t>Residual</a:t>
            </a:r>
            <a:r>
              <a:rPr lang="fr-FR" dirty="0">
                <a:latin typeface="Calibri" pitchFamily="34" charset="0"/>
              </a:rPr>
              <a:t> impacts</a:t>
            </a:r>
          </a:p>
        </p:txBody>
      </p:sp>
      <p:sp>
        <p:nvSpPr>
          <p:cNvPr id="46" name="TextBox 14"/>
          <p:cNvSpPr txBox="1">
            <a:spLocks noChangeArrowheads="1"/>
          </p:cNvSpPr>
          <p:nvPr/>
        </p:nvSpPr>
        <p:spPr bwMode="auto">
          <a:xfrm>
            <a:off x="1882796" y="1838254"/>
            <a:ext cx="1583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dirty="0">
                <a:latin typeface="Calibri" pitchFamily="34" charset="0"/>
              </a:rPr>
              <a:t>Offsets</a:t>
            </a:r>
          </a:p>
        </p:txBody>
      </p:sp>
      <p:sp>
        <p:nvSpPr>
          <p:cNvPr id="4" name="Flèche : bas 3">
            <a:extLst>
              <a:ext uri="{FF2B5EF4-FFF2-40B4-BE49-F238E27FC236}">
                <a16:creationId xmlns:a16="http://schemas.microsoft.com/office/drawing/2014/main" id="{45E322BD-FF8F-4808-9872-21FBC8D15A53}"/>
              </a:ext>
            </a:extLst>
          </p:cNvPr>
          <p:cNvSpPr/>
          <p:nvPr/>
        </p:nvSpPr>
        <p:spPr>
          <a:xfrm>
            <a:off x="10827394" y="1964287"/>
            <a:ext cx="880826" cy="300994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bas 19">
            <a:extLst>
              <a:ext uri="{FF2B5EF4-FFF2-40B4-BE49-F238E27FC236}">
                <a16:creationId xmlns:a16="http://schemas.microsoft.com/office/drawing/2014/main" id="{422541F0-998C-4FEC-906D-24C1CCF32C92}"/>
              </a:ext>
            </a:extLst>
          </p:cNvPr>
          <p:cNvSpPr/>
          <p:nvPr/>
        </p:nvSpPr>
        <p:spPr>
          <a:xfrm rot="10800000">
            <a:off x="9653437" y="1924027"/>
            <a:ext cx="880826" cy="300994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DD38B9DE-9424-4203-96B7-6BDB71B6A24E}"/>
              </a:ext>
            </a:extLst>
          </p:cNvPr>
          <p:cNvSpPr txBox="1"/>
          <p:nvPr/>
        </p:nvSpPr>
        <p:spPr>
          <a:xfrm>
            <a:off x="9246190" y="1277695"/>
            <a:ext cx="1710560" cy="646331"/>
          </a:xfrm>
          <a:prstGeom prst="rect">
            <a:avLst/>
          </a:prstGeom>
          <a:noFill/>
        </p:spPr>
        <p:txBody>
          <a:bodyPr wrap="square" rtlCol="0">
            <a:spAutoFit/>
          </a:bodyPr>
          <a:lstStyle/>
          <a:p>
            <a:pPr algn="ctr"/>
            <a:r>
              <a:rPr lang="fr-FR" dirty="0"/>
              <a:t>Gains per hectare</a:t>
            </a:r>
          </a:p>
        </p:txBody>
      </p:sp>
      <p:sp>
        <p:nvSpPr>
          <p:cNvPr id="23" name="ZoneTexte 22">
            <a:extLst>
              <a:ext uri="{FF2B5EF4-FFF2-40B4-BE49-F238E27FC236}">
                <a16:creationId xmlns:a16="http://schemas.microsoft.com/office/drawing/2014/main" id="{E8326FE8-7998-48A9-9661-3B28D98B6EE9}"/>
              </a:ext>
            </a:extLst>
          </p:cNvPr>
          <p:cNvSpPr txBox="1"/>
          <p:nvPr/>
        </p:nvSpPr>
        <p:spPr>
          <a:xfrm>
            <a:off x="10626976" y="1269049"/>
            <a:ext cx="1710560" cy="646331"/>
          </a:xfrm>
          <a:prstGeom prst="rect">
            <a:avLst/>
          </a:prstGeom>
          <a:noFill/>
        </p:spPr>
        <p:txBody>
          <a:bodyPr wrap="square" rtlCol="0">
            <a:spAutoFit/>
          </a:bodyPr>
          <a:lstStyle/>
          <a:p>
            <a:pPr algn="ctr"/>
            <a:r>
              <a:rPr lang="fr-FR" dirty="0" err="1"/>
              <a:t>Complexity</a:t>
            </a:r>
            <a:r>
              <a:rPr lang="fr-FR" dirty="0"/>
              <a:t> &amp; </a:t>
            </a:r>
            <a:r>
              <a:rPr lang="fr-FR" dirty="0" err="1"/>
              <a:t>cost</a:t>
            </a:r>
            <a:r>
              <a:rPr lang="fr-FR" dirty="0"/>
              <a:t> per hectare</a:t>
            </a:r>
          </a:p>
        </p:txBody>
      </p:sp>
      <p:sp>
        <p:nvSpPr>
          <p:cNvPr id="24" name="Rectangle : coins arrondis 21">
            <a:extLst>
              <a:ext uri="{FF2B5EF4-FFF2-40B4-BE49-F238E27FC236}">
                <a16:creationId xmlns:a16="http://schemas.microsoft.com/office/drawing/2014/main" id="{A71FD96E-23C8-4EA0-8BFE-AAC1FC0F518D}"/>
              </a:ext>
            </a:extLst>
          </p:cNvPr>
          <p:cNvSpPr/>
          <p:nvPr/>
        </p:nvSpPr>
        <p:spPr>
          <a:xfrm>
            <a:off x="3366756" y="5383818"/>
            <a:ext cx="8051259" cy="94507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 Biodiversity offsets face the same implementation challenges as traditional conservation</a:t>
            </a:r>
          </a:p>
        </p:txBody>
      </p:sp>
      <p:sp>
        <p:nvSpPr>
          <p:cNvPr id="25" name="Titre 1"/>
          <p:cNvSpPr>
            <a:spLocks noGrp="1"/>
          </p:cNvSpPr>
          <p:nvPr>
            <p:ph type="title"/>
          </p:nvPr>
        </p:nvSpPr>
        <p:spPr>
          <a:xfrm>
            <a:off x="865632" y="-284135"/>
            <a:ext cx="9549384" cy="1325563"/>
          </a:xfrm>
        </p:spPr>
        <p:txBody>
          <a:bodyPr>
            <a:normAutofit/>
          </a:bodyPr>
          <a:lstStyle/>
          <a:p>
            <a:pPr algn="ctr"/>
            <a:r>
              <a:rPr lang="fr-FR" sz="3000" dirty="0">
                <a:solidFill>
                  <a:schemeClr val="bg1"/>
                </a:solidFill>
                <a:latin typeface="Arial" panose="020B0604020202020204" pitchFamily="34" charset="0"/>
                <a:cs typeface="Arial" panose="020B0604020202020204" pitchFamily="34" charset="0"/>
              </a:rPr>
              <a:t>How to </a:t>
            </a:r>
            <a:r>
              <a:rPr lang="fr-FR" sz="3000" dirty="0" err="1">
                <a:solidFill>
                  <a:schemeClr val="bg1"/>
                </a:solidFill>
                <a:latin typeface="Arial" panose="020B0604020202020204" pitchFamily="34" charset="0"/>
                <a:cs typeface="Arial" panose="020B0604020202020204" pitchFamily="34" charset="0"/>
              </a:rPr>
              <a:t>achieve</a:t>
            </a:r>
            <a:r>
              <a:rPr lang="fr-FR" sz="3000" dirty="0">
                <a:solidFill>
                  <a:schemeClr val="bg1"/>
                </a:solidFill>
                <a:latin typeface="Arial" panose="020B0604020202020204" pitchFamily="34" charset="0"/>
                <a:cs typeface="Arial" panose="020B0604020202020204" pitchFamily="34" charset="0"/>
              </a:rPr>
              <a:t> gains? </a:t>
            </a:r>
            <a:br>
              <a:rPr lang="fr-FR" sz="3000" dirty="0">
                <a:solidFill>
                  <a:schemeClr val="bg1"/>
                </a:solidFill>
                <a:latin typeface="Arial" panose="020B0604020202020204" pitchFamily="34" charset="0"/>
                <a:cs typeface="Arial" panose="020B0604020202020204" pitchFamily="34" charset="0"/>
              </a:rPr>
            </a:br>
            <a:r>
              <a:rPr lang="fr-FR" sz="3000" dirty="0">
                <a:solidFill>
                  <a:schemeClr val="bg1"/>
                </a:solidFill>
                <a:latin typeface="Arial" panose="020B0604020202020204" pitchFamily="34" charset="0"/>
                <a:cs typeface="Arial" panose="020B0604020202020204" pitchFamily="34" charset="0"/>
              </a:rPr>
              <a:t>Key </a:t>
            </a:r>
            <a:r>
              <a:rPr lang="fr-FR" sz="3000" dirty="0" err="1">
                <a:solidFill>
                  <a:schemeClr val="bg1"/>
                </a:solidFill>
                <a:latin typeface="Arial" panose="020B0604020202020204" pitchFamily="34" charset="0"/>
                <a:cs typeface="Arial" panose="020B0604020202020204" pitchFamily="34" charset="0"/>
              </a:rPr>
              <a:t>approaches</a:t>
            </a:r>
            <a:r>
              <a:rPr lang="fr-FR" sz="3000" dirty="0">
                <a:solidFill>
                  <a:schemeClr val="bg1"/>
                </a:solidFill>
                <a:latin typeface="Arial" panose="020B0604020202020204" pitchFamily="34" charset="0"/>
                <a:cs typeface="Arial" panose="020B0604020202020204" pitchFamily="34" charset="0"/>
              </a:rPr>
              <a:t> to </a:t>
            </a:r>
            <a:r>
              <a:rPr lang="fr-FR" sz="3000" dirty="0" err="1">
                <a:solidFill>
                  <a:schemeClr val="bg1"/>
                </a:solidFill>
                <a:latin typeface="Arial" panose="020B0604020202020204" pitchFamily="34" charset="0"/>
                <a:cs typeface="Arial" panose="020B0604020202020204" pitchFamily="34" charset="0"/>
              </a:rPr>
              <a:t>offsetting</a:t>
            </a:r>
            <a:r>
              <a:rPr lang="fr-FR" sz="3000" dirty="0">
                <a:solidFill>
                  <a:schemeClr val="bg1"/>
                </a:solidFill>
                <a:latin typeface="Arial" panose="020B0604020202020204" pitchFamily="34" charset="0"/>
                <a:cs typeface="Arial" panose="020B0604020202020204" pitchFamily="34" charset="0"/>
              </a:rPr>
              <a:t> impacts on </a:t>
            </a:r>
            <a:r>
              <a:rPr lang="fr-FR" sz="3000" dirty="0" err="1">
                <a:solidFill>
                  <a:schemeClr val="bg1"/>
                </a:solidFill>
                <a:latin typeface="Arial" panose="020B0604020202020204" pitchFamily="34" charset="0"/>
                <a:cs typeface="Arial" panose="020B0604020202020204" pitchFamily="34" charset="0"/>
              </a:rPr>
              <a:t>biodiversity</a:t>
            </a:r>
            <a:endParaRPr lang="fr-FR"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6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Key concepts</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785612" y="2947356"/>
            <a:ext cx="10393250" cy="707886"/>
          </a:xfrm>
          <a:prstGeom prst="rect">
            <a:avLst/>
          </a:prstGeom>
          <a:noFill/>
        </p:spPr>
        <p:txBody>
          <a:bodyPr wrap="square" rtlCol="0">
            <a:spAutoFit/>
          </a:bodyPr>
          <a:lstStyle/>
          <a:p>
            <a:pPr algn="ctr" defTabSz="768111"/>
            <a:r>
              <a:rPr lang="fr-FR" sz="4000" b="1" dirty="0">
                <a:latin typeface="Calibri" panose="020F0502020204030204" pitchFamily="34" charset="0"/>
              </a:rPr>
              <a:t>Will </a:t>
            </a:r>
            <a:r>
              <a:rPr lang="fr-FR" sz="4000" b="1" dirty="0" err="1">
                <a:latin typeface="Calibri" panose="020F0502020204030204" pitchFamily="34" charset="0"/>
              </a:rPr>
              <a:t>restoration</a:t>
            </a:r>
            <a:r>
              <a:rPr lang="fr-FR" sz="4000" b="1" dirty="0">
                <a:latin typeface="Calibri" panose="020F0502020204030204" pitchFamily="34" charset="0"/>
              </a:rPr>
              <a:t> </a:t>
            </a:r>
            <a:r>
              <a:rPr lang="fr-FR" sz="4000" b="1" dirty="0" err="1">
                <a:latin typeface="Calibri" panose="020F0502020204030204" pitchFamily="34" charset="0"/>
              </a:rPr>
              <a:t>result</a:t>
            </a:r>
            <a:r>
              <a:rPr lang="fr-FR" sz="4000" b="1" dirty="0">
                <a:latin typeface="Calibri" panose="020F0502020204030204" pitchFamily="34" charset="0"/>
              </a:rPr>
              <a:t> in gains for </a:t>
            </a:r>
            <a:r>
              <a:rPr lang="fr-FR" sz="4000" b="1" dirty="0" err="1">
                <a:latin typeface="Calibri" panose="020F0502020204030204" pitchFamily="34" charset="0"/>
              </a:rPr>
              <a:t>biodiversity</a:t>
            </a:r>
            <a:r>
              <a:rPr lang="fr-FR" sz="4000" b="1" dirty="0">
                <a:latin typeface="Calibri" panose="020F0502020204030204" pitchFamily="34" charset="0"/>
              </a:rPr>
              <a:t>?</a:t>
            </a:r>
          </a:p>
        </p:txBody>
      </p:sp>
    </p:spTree>
    <p:extLst>
      <p:ext uri="{BB962C8B-B14F-4D97-AF65-F5344CB8AC3E}">
        <p14:creationId xmlns:p14="http://schemas.microsoft.com/office/powerpoint/2010/main" val="167657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C93AF2-21EE-47B1-B05E-825E5FED2A30}"/>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Key concepts of mitigation module - Contents</a:t>
            </a:r>
          </a:p>
        </p:txBody>
      </p:sp>
      <p:graphicFrame>
        <p:nvGraphicFramePr>
          <p:cNvPr id="5" name="Content Placeholder 2">
            <a:extLst>
              <a:ext uri="{FF2B5EF4-FFF2-40B4-BE49-F238E27FC236}">
                <a16:creationId xmlns:a16="http://schemas.microsoft.com/office/drawing/2014/main" id="{A10F6691-7BD8-414F-99C8-3FB2D2E353A8}"/>
              </a:ext>
            </a:extLst>
          </p:cNvPr>
          <p:cNvGraphicFramePr>
            <a:graphicFrameLocks/>
          </p:cNvGraphicFramePr>
          <p:nvPr>
            <p:extLst>
              <p:ext uri="{D42A27DB-BD31-4B8C-83A1-F6EECF244321}">
                <p14:modId xmlns:p14="http://schemas.microsoft.com/office/powerpoint/2010/main" val="3998745694"/>
              </p:ext>
            </p:extLst>
          </p:nvPr>
        </p:nvGraphicFramePr>
        <p:xfrm>
          <a:off x="964919" y="1247772"/>
          <a:ext cx="10357528" cy="3681100"/>
        </p:xfrm>
        <a:graphic>
          <a:graphicData uri="http://schemas.openxmlformats.org/drawingml/2006/table">
            <a:tbl>
              <a:tblPr firstRow="1" bandRow="1">
                <a:tableStyleId>{93296810-A885-4BE3-A3E7-6D5BEEA58F35}</a:tableStyleId>
              </a:tblPr>
              <a:tblGrid>
                <a:gridCol w="8639419">
                  <a:extLst>
                    <a:ext uri="{9D8B030D-6E8A-4147-A177-3AD203B41FA5}">
                      <a16:colId xmlns:a16="http://schemas.microsoft.com/office/drawing/2014/main" val="20000"/>
                    </a:ext>
                  </a:extLst>
                </a:gridCol>
                <a:gridCol w="1718109">
                  <a:extLst>
                    <a:ext uri="{9D8B030D-6E8A-4147-A177-3AD203B41FA5}">
                      <a16:colId xmlns:a16="http://schemas.microsoft.com/office/drawing/2014/main" val="20001"/>
                    </a:ext>
                  </a:extLst>
                </a:gridCol>
              </a:tblGrid>
              <a:tr h="188791">
                <a:tc>
                  <a:txBody>
                    <a:bodyPr/>
                    <a:lstStyle/>
                    <a:p>
                      <a:r>
                        <a:rPr lang="en-US" dirty="0"/>
                        <a:t>Contents</a:t>
                      </a:r>
                    </a:p>
                  </a:txBody>
                  <a:tcPr/>
                </a:tc>
                <a:tc>
                  <a:txBody>
                    <a:bodyPr/>
                    <a:lstStyle/>
                    <a:p>
                      <a:r>
                        <a:rPr lang="en-US" dirty="0"/>
                        <a:t>Slides </a:t>
                      </a:r>
                    </a:p>
                  </a:txBody>
                  <a:tcPr/>
                </a:tc>
                <a:extLst>
                  <a:ext uri="{0D108BD9-81ED-4DB2-BD59-A6C34878D82A}">
                    <a16:rowId xmlns:a16="http://schemas.microsoft.com/office/drawing/2014/main" val="10000"/>
                  </a:ext>
                </a:extLst>
              </a:tr>
              <a:tr h="407036">
                <a:tc>
                  <a:txBody>
                    <a:bodyPr/>
                    <a:lstStyle/>
                    <a:p>
                      <a:r>
                        <a:rPr lang="en-GB" sz="1800" kern="1200" dirty="0">
                          <a:solidFill>
                            <a:schemeClr val="dk1"/>
                          </a:solidFill>
                          <a:effectLst/>
                          <a:latin typeface="+mn-lt"/>
                          <a:ea typeface="+mn-ea"/>
                          <a:cs typeface="+mn-cs"/>
                        </a:rPr>
                        <a:t>Introduction: design and implementation phases of mitigation; key scientific and technical issues &amp; offset design</a:t>
                      </a:r>
                    </a:p>
                  </a:txBody>
                  <a:tcPr/>
                </a:tc>
                <a:tc>
                  <a:txBody>
                    <a:bodyPr/>
                    <a:lstStyle/>
                    <a:p>
                      <a:r>
                        <a:rPr lang="en-US" dirty="0" smtClean="0"/>
                        <a:t>4-6</a:t>
                      </a:r>
                      <a:endParaRPr lang="en-US" dirty="0"/>
                    </a:p>
                  </a:txBody>
                  <a:tcPr/>
                </a:tc>
                <a:extLst>
                  <a:ext uri="{0D108BD9-81ED-4DB2-BD59-A6C34878D82A}">
                    <a16:rowId xmlns:a16="http://schemas.microsoft.com/office/drawing/2014/main" val="10001"/>
                  </a:ext>
                </a:extLst>
              </a:tr>
              <a:tr h="407036">
                <a:tc>
                  <a:txBody>
                    <a:bodyPr/>
                    <a:lstStyle/>
                    <a:p>
                      <a:r>
                        <a:rPr lang="en-GB" sz="1800" kern="1200" dirty="0">
                          <a:solidFill>
                            <a:schemeClr val="dk1"/>
                          </a:solidFill>
                          <a:effectLst/>
                          <a:latin typeface="+mn-lt"/>
                          <a:ea typeface="+mn-ea"/>
                          <a:cs typeface="+mn-cs"/>
                        </a:rPr>
                        <a:t>Limits to what can be offset</a:t>
                      </a:r>
                    </a:p>
                  </a:txBody>
                  <a:tcPr/>
                </a:tc>
                <a:tc>
                  <a:txBody>
                    <a:bodyPr/>
                    <a:lstStyle/>
                    <a:p>
                      <a:r>
                        <a:rPr lang="en-US" dirty="0" smtClean="0"/>
                        <a:t>7-11</a:t>
                      </a:r>
                      <a:endParaRPr lang="en-US" dirty="0"/>
                    </a:p>
                  </a:txBody>
                  <a:tcPr/>
                </a:tc>
                <a:extLst>
                  <a:ext uri="{0D108BD9-81ED-4DB2-BD59-A6C34878D82A}">
                    <a16:rowId xmlns:a16="http://schemas.microsoft.com/office/drawing/2014/main" val="10002"/>
                  </a:ext>
                </a:extLst>
              </a:tr>
              <a:tr h="407036">
                <a:tc>
                  <a:txBody>
                    <a:bodyPr/>
                    <a:lstStyle/>
                    <a:p>
                      <a:r>
                        <a:rPr lang="en-GB" sz="1800" kern="1200" dirty="0">
                          <a:solidFill>
                            <a:schemeClr val="dk1"/>
                          </a:solidFill>
                          <a:effectLst/>
                          <a:latin typeface="+mn-lt"/>
                          <a:ea typeface="+mn-ea"/>
                          <a:cs typeface="+mn-cs"/>
                        </a:rPr>
                        <a:t>Spatial planning</a:t>
                      </a:r>
                    </a:p>
                  </a:txBody>
                  <a:tcPr/>
                </a:tc>
                <a:tc>
                  <a:txBody>
                    <a:bodyPr/>
                    <a:lstStyle/>
                    <a:p>
                      <a:r>
                        <a:rPr lang="en-US" dirty="0" smtClean="0"/>
                        <a:t>12-17</a:t>
                      </a:r>
                      <a:endParaRPr lang="en-US" dirty="0"/>
                    </a:p>
                  </a:txBody>
                  <a:tcPr/>
                </a:tc>
                <a:extLst>
                  <a:ext uri="{0D108BD9-81ED-4DB2-BD59-A6C34878D82A}">
                    <a16:rowId xmlns:a16="http://schemas.microsoft.com/office/drawing/2014/main" val="10003"/>
                  </a:ext>
                </a:extLst>
              </a:tr>
              <a:tr h="407036">
                <a:tc>
                  <a:txBody>
                    <a:bodyPr/>
                    <a:lstStyle/>
                    <a:p>
                      <a:r>
                        <a:rPr lang="en-GB" sz="1800" kern="1200" dirty="0">
                          <a:solidFill>
                            <a:schemeClr val="dk1"/>
                          </a:solidFill>
                          <a:effectLst/>
                          <a:latin typeface="+mn-lt"/>
                          <a:ea typeface="+mn-ea"/>
                          <a:cs typeface="+mn-cs"/>
                        </a:rPr>
                        <a:t>Additionality and baselines: Importance of additionality, what counts as gain, and counterfactuals.  </a:t>
                      </a:r>
                    </a:p>
                  </a:txBody>
                  <a:tcPr/>
                </a:tc>
                <a:tc>
                  <a:txBody>
                    <a:bodyPr/>
                    <a:lstStyle/>
                    <a:p>
                      <a:r>
                        <a:rPr lang="en-US" dirty="0" smtClean="0"/>
                        <a:t>18-28</a:t>
                      </a:r>
                      <a:endParaRPr lang="en-US" dirty="0"/>
                    </a:p>
                  </a:txBody>
                  <a:tcPr/>
                </a:tc>
                <a:extLst>
                  <a:ext uri="{0D108BD9-81ED-4DB2-BD59-A6C34878D82A}">
                    <a16:rowId xmlns:a16="http://schemas.microsoft.com/office/drawing/2014/main" val="10004"/>
                  </a:ext>
                </a:extLst>
              </a:tr>
              <a:tr h="407036">
                <a:tc>
                  <a:txBody>
                    <a:bodyPr/>
                    <a:lstStyle/>
                    <a:p>
                      <a:r>
                        <a:rPr lang="en-GB" sz="1800" kern="1200" dirty="0">
                          <a:solidFill>
                            <a:schemeClr val="dk1"/>
                          </a:solidFill>
                          <a:effectLst/>
                          <a:latin typeface="+mn-lt"/>
                          <a:ea typeface="+mn-ea"/>
                          <a:cs typeface="+mn-cs"/>
                        </a:rPr>
                        <a:t>Will restoration result in gains for biodiversity? </a:t>
                      </a:r>
                    </a:p>
                  </a:txBody>
                  <a:tcPr/>
                </a:tc>
                <a:tc>
                  <a:txBody>
                    <a:bodyPr/>
                    <a:lstStyle/>
                    <a:p>
                      <a:r>
                        <a:rPr lang="en-US" dirty="0" smtClean="0"/>
                        <a:t>29-35</a:t>
                      </a:r>
                      <a:endParaRPr lang="en-US" dirty="0"/>
                    </a:p>
                  </a:txBody>
                  <a:tcPr/>
                </a:tc>
                <a:extLst>
                  <a:ext uri="{0D108BD9-81ED-4DB2-BD59-A6C34878D82A}">
                    <a16:rowId xmlns:a16="http://schemas.microsoft.com/office/drawing/2014/main" val="10005"/>
                  </a:ext>
                </a:extLst>
              </a:tr>
              <a:tr h="407036">
                <a:tc>
                  <a:txBody>
                    <a:bodyPr/>
                    <a:lstStyle/>
                    <a:p>
                      <a:r>
                        <a:rPr lang="en-GB" sz="1800" kern="1200" dirty="0" smtClean="0">
                          <a:solidFill>
                            <a:schemeClr val="dk1"/>
                          </a:solidFill>
                          <a:effectLst/>
                          <a:latin typeface="+mn-lt"/>
                          <a:ea typeface="+mn-ea"/>
                          <a:cs typeface="+mn-cs"/>
                        </a:rPr>
                        <a:t>Will protection result in gains for biodiversity?</a:t>
                      </a:r>
                      <a:endParaRPr lang="en-GB" sz="1800" kern="1200" dirty="0">
                        <a:solidFill>
                          <a:schemeClr val="dk1"/>
                        </a:solidFill>
                        <a:effectLst/>
                        <a:latin typeface="+mn-lt"/>
                        <a:ea typeface="+mn-ea"/>
                        <a:cs typeface="+mn-cs"/>
                      </a:endParaRPr>
                    </a:p>
                  </a:txBody>
                  <a:tcPr/>
                </a:tc>
                <a:tc>
                  <a:txBody>
                    <a:bodyPr/>
                    <a:lstStyle/>
                    <a:p>
                      <a:r>
                        <a:rPr lang="en-US" dirty="0" smtClean="0"/>
                        <a:t>36-43</a:t>
                      </a:r>
                      <a:endParaRPr lang="en-US" dirty="0"/>
                    </a:p>
                  </a:txBody>
                  <a:tcPr/>
                </a:tc>
                <a:extLst>
                  <a:ext uri="{0D108BD9-81ED-4DB2-BD59-A6C34878D82A}">
                    <a16:rowId xmlns:a16="http://schemas.microsoft.com/office/drawing/2014/main" val="722095682"/>
                  </a:ext>
                </a:extLst>
              </a:tr>
              <a:tr h="407036">
                <a:tc>
                  <a:txBody>
                    <a:bodyPr/>
                    <a:lstStyle/>
                    <a:p>
                      <a:r>
                        <a:rPr lang="en-US" sz="1800" kern="1200" dirty="0">
                          <a:solidFill>
                            <a:schemeClr val="dk1"/>
                          </a:solidFill>
                          <a:effectLst/>
                          <a:latin typeface="+mn-lt"/>
                          <a:ea typeface="+mn-ea"/>
                          <a:cs typeface="+mn-cs"/>
                        </a:rPr>
                        <a:t>Take home messages</a:t>
                      </a:r>
                      <a:endParaRPr lang="en-GB" sz="1800" kern="1200" dirty="0">
                        <a:solidFill>
                          <a:schemeClr val="dk1"/>
                        </a:solidFill>
                        <a:effectLst/>
                        <a:latin typeface="+mn-lt"/>
                        <a:ea typeface="+mn-ea"/>
                        <a:cs typeface="+mn-cs"/>
                      </a:endParaRPr>
                    </a:p>
                  </a:txBody>
                  <a:tcPr/>
                </a:tc>
                <a:tc>
                  <a:txBody>
                    <a:bodyPr/>
                    <a:lstStyle/>
                    <a:p>
                      <a:r>
                        <a:rPr lang="en-US" dirty="0" smtClean="0"/>
                        <a:t>44</a:t>
                      </a:r>
                      <a:endParaRPr lang="en-US" dirty="0"/>
                    </a:p>
                  </a:txBody>
                  <a:tcPr/>
                </a:tc>
                <a:extLst>
                  <a:ext uri="{0D108BD9-81ED-4DB2-BD59-A6C34878D82A}">
                    <a16:rowId xmlns:a16="http://schemas.microsoft.com/office/drawing/2014/main" val="1142950561"/>
                  </a:ext>
                </a:extLst>
              </a:tr>
            </a:tbl>
          </a:graphicData>
        </a:graphic>
      </p:graphicFrame>
    </p:spTree>
    <p:extLst>
      <p:ext uri="{BB962C8B-B14F-4D97-AF65-F5344CB8AC3E}">
        <p14:creationId xmlns:p14="http://schemas.microsoft.com/office/powerpoint/2010/main" val="4148151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F6393D-059C-4542-BEC8-FB4F51597EE6}"/>
              </a:ext>
            </a:extLst>
          </p:cNvPr>
          <p:cNvSpPr>
            <a:spLocks noGrp="1"/>
          </p:cNvSpPr>
          <p:nvPr>
            <p:ph type="title"/>
          </p:nvPr>
        </p:nvSpPr>
        <p:spPr>
          <a:xfrm>
            <a:off x="872068" y="-283330"/>
            <a:ext cx="9245600" cy="1325563"/>
          </a:xfrm>
        </p:spPr>
        <p:txBody>
          <a:bodyPr>
            <a:normAutofit/>
          </a:bodyPr>
          <a:lstStyle/>
          <a:p>
            <a:pPr algn="ctr"/>
            <a:r>
              <a:rPr lang="fr-FR" sz="3000" dirty="0">
                <a:solidFill>
                  <a:schemeClr val="bg1"/>
                </a:solidFill>
                <a:latin typeface="Arial" panose="020B0604020202020204" pitchFamily="34" charset="0"/>
                <a:cs typeface="Arial" panose="020B0604020202020204" pitchFamily="34" charset="0"/>
              </a:rPr>
              <a:t>Can </a:t>
            </a:r>
            <a:r>
              <a:rPr lang="fr-FR" sz="3000" dirty="0" err="1">
                <a:solidFill>
                  <a:schemeClr val="bg1"/>
                </a:solidFill>
                <a:latin typeface="Arial" panose="020B0604020202020204" pitchFamily="34" charset="0"/>
                <a:cs typeface="Arial" panose="020B0604020202020204" pitchFamily="34" charset="0"/>
              </a:rPr>
              <a:t>biodiversity</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be</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re-created</a:t>
            </a:r>
            <a:r>
              <a:rPr lang="fr-FR" sz="3000" dirty="0">
                <a:solidFill>
                  <a:schemeClr val="bg1"/>
                </a:solidFill>
                <a:latin typeface="Arial" panose="020B0604020202020204" pitchFamily="34" charset="0"/>
                <a:cs typeface="Arial" panose="020B0604020202020204" pitchFamily="34" charset="0"/>
              </a:rPr>
              <a:t>?</a:t>
            </a:r>
          </a:p>
        </p:txBody>
      </p:sp>
      <p:sp>
        <p:nvSpPr>
          <p:cNvPr id="10" name="Espace réservé du contenu 1">
            <a:extLst>
              <a:ext uri="{FF2B5EF4-FFF2-40B4-BE49-F238E27FC236}">
                <a16:creationId xmlns:a16="http://schemas.microsoft.com/office/drawing/2014/main" id="{3C9B53D1-A763-48DE-93CE-408AF4D73353}"/>
              </a:ext>
            </a:extLst>
          </p:cNvPr>
          <p:cNvSpPr txBox="1">
            <a:spLocks/>
          </p:cNvSpPr>
          <p:nvPr/>
        </p:nvSpPr>
        <p:spPr>
          <a:xfrm>
            <a:off x="5675101" y="1817284"/>
            <a:ext cx="6312940" cy="203625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b="1" dirty="0"/>
              <a:t>LNG Terminal in </a:t>
            </a:r>
            <a:r>
              <a:rPr lang="fr-FR" b="1" dirty="0" err="1"/>
              <a:t>Dunkirk</a:t>
            </a:r>
            <a:r>
              <a:rPr lang="fr-FR" b="1" dirty="0"/>
              <a:t> (France)</a:t>
            </a:r>
            <a:endParaRPr lang="fr-FR" sz="2200" b="1" dirty="0"/>
          </a:p>
          <a:p>
            <a:r>
              <a:rPr lang="fr-FR" dirty="0"/>
              <a:t>Impacts on </a:t>
            </a:r>
            <a:r>
              <a:rPr lang="fr-FR" dirty="0" err="1"/>
              <a:t>shorebirds</a:t>
            </a:r>
            <a:endParaRPr lang="fr-FR" dirty="0"/>
          </a:p>
          <a:p>
            <a:r>
              <a:rPr lang="fr-FR" dirty="0" err="1"/>
              <a:t>Creation</a:t>
            </a:r>
            <a:r>
              <a:rPr lang="fr-FR" dirty="0"/>
              <a:t> of 20 ha of </a:t>
            </a:r>
            <a:r>
              <a:rPr lang="fr-FR" dirty="0" err="1"/>
              <a:t>wetland</a:t>
            </a:r>
            <a:r>
              <a:rPr lang="fr-FR" dirty="0"/>
              <a:t> habitat</a:t>
            </a:r>
          </a:p>
          <a:p>
            <a:r>
              <a:rPr lang="fr-FR" dirty="0"/>
              <a:t>Management as a new </a:t>
            </a:r>
            <a:r>
              <a:rPr lang="fr-FR" dirty="0" err="1"/>
              <a:t>protected</a:t>
            </a:r>
            <a:r>
              <a:rPr lang="fr-FR" dirty="0"/>
              <a:t> area</a:t>
            </a:r>
          </a:p>
        </p:txBody>
      </p:sp>
      <p:pic>
        <p:nvPicPr>
          <p:cNvPr id="11" name="Picture 4" descr="E:\DONNEES\rp011cdm\MES_DOCUMENTS\Plonquet\PAGE\aerienne_95614[1].jpg">
            <a:extLst>
              <a:ext uri="{FF2B5EF4-FFF2-40B4-BE49-F238E27FC236}">
                <a16:creationId xmlns:a16="http://schemas.microsoft.com/office/drawing/2014/main" id="{BB570D49-1C4D-41F1-9302-AB7B0F6A8C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1040897" y="1820722"/>
            <a:ext cx="4203700" cy="4362450"/>
          </a:xfrm>
          <a:prstGeom prst="rect">
            <a:avLst/>
          </a:prstGeom>
          <a:ln>
            <a:solidFill>
              <a:schemeClr val="tx1"/>
            </a:solidFill>
          </a:ln>
        </p:spPr>
      </p:pic>
      <p:sp>
        <p:nvSpPr>
          <p:cNvPr id="12" name="Rectangle 11">
            <a:extLst>
              <a:ext uri="{FF2B5EF4-FFF2-40B4-BE49-F238E27FC236}">
                <a16:creationId xmlns:a16="http://schemas.microsoft.com/office/drawing/2014/main" id="{71A60DE5-D77E-428D-A7B5-B1E70BF76AC8}"/>
              </a:ext>
            </a:extLst>
          </p:cNvPr>
          <p:cNvSpPr/>
          <p:nvPr/>
        </p:nvSpPr>
        <p:spPr>
          <a:xfrm>
            <a:off x="1176968" y="2758432"/>
            <a:ext cx="2090058" cy="984067"/>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a:extLst>
              <a:ext uri="{FF2B5EF4-FFF2-40B4-BE49-F238E27FC236}">
                <a16:creationId xmlns:a16="http://schemas.microsoft.com/office/drawing/2014/main" id="{77D4E510-04CB-4FDD-86AB-30F82C965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8729" y="4078080"/>
            <a:ext cx="2806790" cy="2105092"/>
          </a:xfrm>
          <a:prstGeom prst="rect">
            <a:avLst/>
          </a:prstGeom>
        </p:spPr>
      </p:pic>
      <p:pic>
        <p:nvPicPr>
          <p:cNvPr id="14" name="Image 13">
            <a:extLst>
              <a:ext uri="{FF2B5EF4-FFF2-40B4-BE49-F238E27FC236}">
                <a16:creationId xmlns:a16="http://schemas.microsoft.com/office/drawing/2014/main" id="{B9994B5A-3E4F-4865-ACB8-EB112EA1B8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31571" y="4078080"/>
            <a:ext cx="2717091" cy="2109434"/>
          </a:xfrm>
          <a:prstGeom prst="rect">
            <a:avLst/>
          </a:prstGeom>
        </p:spPr>
      </p:pic>
    </p:spTree>
    <p:extLst>
      <p:ext uri="{BB962C8B-B14F-4D97-AF65-F5344CB8AC3E}">
        <p14:creationId xmlns:p14="http://schemas.microsoft.com/office/powerpoint/2010/main" val="355404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EFF51-CCF3-4CAD-872E-9FF5667F16E5}"/>
              </a:ext>
            </a:extLst>
          </p:cNvPr>
          <p:cNvSpPr>
            <a:spLocks noGrp="1"/>
          </p:cNvSpPr>
          <p:nvPr>
            <p:ph type="title"/>
          </p:nvPr>
        </p:nvSpPr>
        <p:spPr>
          <a:xfrm>
            <a:off x="876503" y="-265189"/>
            <a:ext cx="9151491" cy="1325563"/>
          </a:xfrm>
        </p:spPr>
        <p:txBody>
          <a:bodyPr/>
          <a:lstStyle/>
          <a:p>
            <a:pPr algn="ctr"/>
            <a:r>
              <a:rPr lang="fr-FR" sz="3000" dirty="0">
                <a:solidFill>
                  <a:schemeClr val="bg1"/>
                </a:solidFill>
                <a:latin typeface="Arial" panose="020B0604020202020204" pitchFamily="34" charset="0"/>
                <a:cs typeface="Arial" panose="020B0604020202020204" pitchFamily="34" charset="0"/>
              </a:rPr>
              <a:t>Habitat </a:t>
            </a:r>
            <a:r>
              <a:rPr lang="fr-FR" sz="3000" dirty="0" err="1">
                <a:solidFill>
                  <a:schemeClr val="bg1"/>
                </a:solidFill>
                <a:latin typeface="Arial" panose="020B0604020202020204" pitchFamily="34" charset="0"/>
                <a:cs typeface="Arial" panose="020B0604020202020204" pitchFamily="34" charset="0"/>
              </a:rPr>
              <a:t>creation</a:t>
            </a:r>
            <a:r>
              <a:rPr lang="fr-FR" sz="3000" dirty="0">
                <a:solidFill>
                  <a:schemeClr val="bg1"/>
                </a:solidFill>
                <a:latin typeface="Arial" panose="020B0604020202020204" pitchFamily="34" charset="0"/>
                <a:cs typeface="Arial" panose="020B0604020202020204" pitchFamily="34" charset="0"/>
              </a:rPr>
              <a:t> as a </a:t>
            </a:r>
            <a:r>
              <a:rPr lang="fr-FR" sz="3000" dirty="0" err="1">
                <a:solidFill>
                  <a:schemeClr val="bg1"/>
                </a:solidFill>
                <a:latin typeface="Arial" panose="020B0604020202020204" pitchFamily="34" charset="0"/>
                <a:cs typeface="Arial" panose="020B0604020202020204" pitchFamily="34" charset="0"/>
              </a:rPr>
              <a:t>biodiversity</a:t>
            </a:r>
            <a:r>
              <a:rPr lang="fr-FR" sz="3000" dirty="0">
                <a:solidFill>
                  <a:schemeClr val="bg1"/>
                </a:solidFill>
                <a:latin typeface="Arial" panose="020B0604020202020204" pitchFamily="34" charset="0"/>
                <a:cs typeface="Arial" panose="020B0604020202020204" pitchFamily="34" charset="0"/>
              </a:rPr>
              <a:t> offset</a:t>
            </a:r>
          </a:p>
        </p:txBody>
      </p:sp>
      <p:pic>
        <p:nvPicPr>
          <p:cNvPr id="11" name="Image 10">
            <a:extLst>
              <a:ext uri="{FF2B5EF4-FFF2-40B4-BE49-F238E27FC236}">
                <a16:creationId xmlns:a16="http://schemas.microsoft.com/office/drawing/2014/main" id="{147E078A-239E-4A95-BCC2-A3A0065F71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497" y="1060374"/>
            <a:ext cx="4869835" cy="4180425"/>
          </a:xfrm>
          <a:prstGeom prst="rect">
            <a:avLst/>
          </a:prstGeom>
          <a:ln>
            <a:solidFill>
              <a:schemeClr val="bg2">
                <a:lumMod val="75000"/>
              </a:schemeClr>
            </a:solidFill>
          </a:ln>
        </p:spPr>
      </p:pic>
      <p:pic>
        <p:nvPicPr>
          <p:cNvPr id="12" name="Image 11">
            <a:extLst>
              <a:ext uri="{FF2B5EF4-FFF2-40B4-BE49-F238E27FC236}">
                <a16:creationId xmlns:a16="http://schemas.microsoft.com/office/drawing/2014/main" id="{4AF10167-9C50-41E3-919B-08198CCE5F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44496" y="1052752"/>
            <a:ext cx="3983499" cy="2097835"/>
          </a:xfrm>
          <a:prstGeom prst="rect">
            <a:avLst/>
          </a:prstGeom>
          <a:ln>
            <a:solidFill>
              <a:schemeClr val="bg2">
                <a:lumMod val="75000"/>
              </a:schemeClr>
            </a:solidFill>
          </a:ln>
        </p:spPr>
      </p:pic>
      <p:pic>
        <p:nvPicPr>
          <p:cNvPr id="13" name="Image 12">
            <a:extLst>
              <a:ext uri="{FF2B5EF4-FFF2-40B4-BE49-F238E27FC236}">
                <a16:creationId xmlns:a16="http://schemas.microsoft.com/office/drawing/2014/main" id="{6A7FE8E6-68A0-494C-9C3B-21502EBE63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44495" y="3221970"/>
            <a:ext cx="3983499" cy="2011207"/>
          </a:xfrm>
          <a:prstGeom prst="rect">
            <a:avLst/>
          </a:prstGeom>
          <a:ln>
            <a:solidFill>
              <a:schemeClr val="bg2">
                <a:lumMod val="75000"/>
              </a:schemeClr>
            </a:solidFill>
          </a:ln>
        </p:spPr>
      </p:pic>
      <p:sp>
        <p:nvSpPr>
          <p:cNvPr id="6" name="Rectangle : coins arrondis 20"/>
          <p:cNvSpPr/>
          <p:nvPr/>
        </p:nvSpPr>
        <p:spPr>
          <a:xfrm>
            <a:off x="5005959" y="5561769"/>
            <a:ext cx="5779362" cy="100459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sym typeface="Wingdings" panose="05000000000000000000" pitchFamily="2" charset="2"/>
              </a:rPr>
              <a:t>Habitat creation can be costly and will only work in certain specific contexts, but can provide tangible biodiversity gains</a:t>
            </a:r>
          </a:p>
        </p:txBody>
      </p:sp>
    </p:spTree>
    <p:extLst>
      <p:ext uri="{BB962C8B-B14F-4D97-AF65-F5344CB8AC3E}">
        <p14:creationId xmlns:p14="http://schemas.microsoft.com/office/powerpoint/2010/main" val="4078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8DC8E-50D1-4BBC-AF7D-BE7B3716FBEB}"/>
              </a:ext>
            </a:extLst>
          </p:cNvPr>
          <p:cNvSpPr>
            <a:spLocks noGrp="1"/>
          </p:cNvSpPr>
          <p:nvPr>
            <p:ph type="title"/>
          </p:nvPr>
        </p:nvSpPr>
        <p:spPr>
          <a:xfrm>
            <a:off x="838200" y="-268901"/>
            <a:ext cx="10515600" cy="1325563"/>
          </a:xfrm>
        </p:spPr>
        <p:txBody>
          <a:bodyPr>
            <a:normAutofit/>
          </a:bodyPr>
          <a:lstStyle/>
          <a:p>
            <a:r>
              <a:rPr lang="fr-FR" sz="3000" dirty="0">
                <a:solidFill>
                  <a:schemeClr val="bg1"/>
                </a:solidFill>
                <a:latin typeface="Arial" panose="020B0604020202020204" pitchFamily="34" charset="0"/>
                <a:cs typeface="Arial" panose="020B0604020202020204" pitchFamily="34" charset="0"/>
              </a:rPr>
              <a:t>Can </a:t>
            </a:r>
            <a:r>
              <a:rPr lang="fr-FR" sz="3000" dirty="0" err="1">
                <a:solidFill>
                  <a:schemeClr val="bg1"/>
                </a:solidFill>
                <a:latin typeface="Arial" panose="020B0604020202020204" pitchFamily="34" charset="0"/>
                <a:cs typeface="Arial" panose="020B0604020202020204" pitchFamily="34" charset="0"/>
              </a:rPr>
              <a:t>ecological</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restoration</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be</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used</a:t>
            </a:r>
            <a:r>
              <a:rPr lang="fr-FR" sz="3000" dirty="0">
                <a:solidFill>
                  <a:schemeClr val="bg1"/>
                </a:solidFill>
                <a:latin typeface="Arial" panose="020B0604020202020204" pitchFamily="34" charset="0"/>
                <a:cs typeface="Arial" panose="020B0604020202020204" pitchFamily="34" charset="0"/>
              </a:rPr>
              <a:t> to offset impacts?</a:t>
            </a:r>
          </a:p>
        </p:txBody>
      </p:sp>
      <p:pic>
        <p:nvPicPr>
          <p:cNvPr id="5" name="Image 4">
            <a:extLst>
              <a:ext uri="{FF2B5EF4-FFF2-40B4-BE49-F238E27FC236}">
                <a16:creationId xmlns:a16="http://schemas.microsoft.com/office/drawing/2014/main" id="{EB349BDF-0A34-4CC2-BD23-9E54A4385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344" y="1851558"/>
            <a:ext cx="4727846" cy="2363923"/>
          </a:xfrm>
          <a:prstGeom prst="rect">
            <a:avLst/>
          </a:prstGeom>
          <a:ln>
            <a:solidFill>
              <a:schemeClr val="tx1"/>
            </a:solidFill>
          </a:ln>
        </p:spPr>
      </p:pic>
      <p:pic>
        <p:nvPicPr>
          <p:cNvPr id="6" name="Image 5">
            <a:extLst>
              <a:ext uri="{FF2B5EF4-FFF2-40B4-BE49-F238E27FC236}">
                <a16:creationId xmlns:a16="http://schemas.microsoft.com/office/drawing/2014/main" id="{1C53F818-6755-4403-92B3-3A2E311454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0805" y="3915849"/>
            <a:ext cx="3690428" cy="2402210"/>
          </a:xfrm>
          <a:prstGeom prst="rect">
            <a:avLst/>
          </a:prstGeom>
          <a:ln>
            <a:solidFill>
              <a:schemeClr val="tx1"/>
            </a:solidFill>
          </a:ln>
        </p:spPr>
      </p:pic>
      <p:pic>
        <p:nvPicPr>
          <p:cNvPr id="7" name="Image 6">
            <a:extLst>
              <a:ext uri="{FF2B5EF4-FFF2-40B4-BE49-F238E27FC236}">
                <a16:creationId xmlns:a16="http://schemas.microsoft.com/office/drawing/2014/main" id="{FBFB1A39-43A4-4636-B4DD-FA10EE3319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8136479" y="2679643"/>
            <a:ext cx="5458140" cy="1919415"/>
          </a:xfrm>
          <a:prstGeom prst="rect">
            <a:avLst/>
          </a:prstGeom>
          <a:ln>
            <a:solidFill>
              <a:schemeClr val="tx1"/>
            </a:solidFill>
          </a:ln>
        </p:spPr>
      </p:pic>
      <p:sp>
        <p:nvSpPr>
          <p:cNvPr id="8" name="ZoneTexte 7">
            <a:extLst>
              <a:ext uri="{FF2B5EF4-FFF2-40B4-BE49-F238E27FC236}">
                <a16:creationId xmlns:a16="http://schemas.microsoft.com/office/drawing/2014/main" id="{7FD1666E-BDE3-417C-8056-7AB1383271EF}"/>
              </a:ext>
            </a:extLst>
          </p:cNvPr>
          <p:cNvSpPr txBox="1"/>
          <p:nvPr/>
        </p:nvSpPr>
        <p:spPr>
          <a:xfrm>
            <a:off x="378702" y="1530711"/>
            <a:ext cx="4727846" cy="338554"/>
          </a:xfrm>
          <a:prstGeom prst="rect">
            <a:avLst/>
          </a:prstGeom>
          <a:noFill/>
        </p:spPr>
        <p:txBody>
          <a:bodyPr wrap="square" rtlCol="0">
            <a:spAutoFit/>
          </a:bodyPr>
          <a:lstStyle/>
          <a:p>
            <a:r>
              <a:rPr lang="fr-FR" sz="1600" i="1" dirty="0"/>
              <a:t>Passive </a:t>
            </a:r>
            <a:r>
              <a:rPr lang="fr-FR" sz="1600" i="1" dirty="0" err="1"/>
              <a:t>restoration</a:t>
            </a:r>
            <a:r>
              <a:rPr lang="fr-FR" sz="1600" i="1" dirty="0"/>
              <a:t>: stop </a:t>
            </a:r>
            <a:r>
              <a:rPr lang="fr-FR" sz="1600" i="1" dirty="0" err="1"/>
              <a:t>ongoing</a:t>
            </a:r>
            <a:r>
              <a:rPr lang="fr-FR" sz="1600" i="1" dirty="0"/>
              <a:t> </a:t>
            </a:r>
            <a:r>
              <a:rPr lang="fr-FR" sz="1600" i="1" dirty="0" err="1"/>
              <a:t>degradation</a:t>
            </a:r>
            <a:endParaRPr lang="fr-FR" sz="1600" i="1" dirty="0"/>
          </a:p>
        </p:txBody>
      </p:sp>
      <p:sp>
        <p:nvSpPr>
          <p:cNvPr id="9" name="ZoneTexte 8">
            <a:extLst>
              <a:ext uri="{FF2B5EF4-FFF2-40B4-BE49-F238E27FC236}">
                <a16:creationId xmlns:a16="http://schemas.microsoft.com/office/drawing/2014/main" id="{362767E7-FC50-4D21-A297-DA71D8560BF9}"/>
              </a:ext>
            </a:extLst>
          </p:cNvPr>
          <p:cNvSpPr txBox="1"/>
          <p:nvPr/>
        </p:nvSpPr>
        <p:spPr>
          <a:xfrm>
            <a:off x="5998792" y="1577059"/>
            <a:ext cx="2807049" cy="338554"/>
          </a:xfrm>
          <a:prstGeom prst="rect">
            <a:avLst/>
          </a:prstGeom>
          <a:noFill/>
        </p:spPr>
        <p:txBody>
          <a:bodyPr wrap="square" rtlCol="0">
            <a:spAutoFit/>
          </a:bodyPr>
          <a:lstStyle/>
          <a:p>
            <a:r>
              <a:rPr lang="fr-FR" sz="1600" i="1" dirty="0" err="1"/>
              <a:t>Wildlife</a:t>
            </a:r>
            <a:r>
              <a:rPr lang="fr-FR" sz="1600" i="1" dirty="0"/>
              <a:t> </a:t>
            </a:r>
            <a:r>
              <a:rPr lang="fr-FR" sz="1600" i="1" dirty="0" err="1"/>
              <a:t>reintroductions</a:t>
            </a:r>
            <a:endParaRPr lang="fr-FR" sz="1600" i="1" dirty="0"/>
          </a:p>
        </p:txBody>
      </p:sp>
      <p:sp>
        <p:nvSpPr>
          <p:cNvPr id="10" name="ZoneTexte 9">
            <a:extLst>
              <a:ext uri="{FF2B5EF4-FFF2-40B4-BE49-F238E27FC236}">
                <a16:creationId xmlns:a16="http://schemas.microsoft.com/office/drawing/2014/main" id="{C9B805B8-2FD0-4B72-9B59-ECB948444EA8}"/>
              </a:ext>
            </a:extLst>
          </p:cNvPr>
          <p:cNvSpPr txBox="1"/>
          <p:nvPr/>
        </p:nvSpPr>
        <p:spPr>
          <a:xfrm>
            <a:off x="7541233" y="5487062"/>
            <a:ext cx="1539090" cy="830997"/>
          </a:xfrm>
          <a:prstGeom prst="rect">
            <a:avLst/>
          </a:prstGeom>
          <a:noFill/>
        </p:spPr>
        <p:txBody>
          <a:bodyPr wrap="square" rtlCol="0">
            <a:spAutoFit/>
          </a:bodyPr>
          <a:lstStyle/>
          <a:p>
            <a:r>
              <a:rPr lang="fr-FR" sz="1600" i="1" dirty="0"/>
              <a:t>Active </a:t>
            </a:r>
            <a:r>
              <a:rPr lang="fr-FR" sz="1600" i="1" dirty="0" err="1"/>
              <a:t>restoration</a:t>
            </a:r>
            <a:r>
              <a:rPr lang="fr-FR" sz="1600" i="1" dirty="0"/>
              <a:t> of </a:t>
            </a:r>
            <a:r>
              <a:rPr lang="fr-FR" sz="1600" i="1" dirty="0" err="1"/>
              <a:t>vegetation</a:t>
            </a:r>
            <a:endParaRPr lang="fr-FR" sz="1600" i="1" dirty="0"/>
          </a:p>
        </p:txBody>
      </p:sp>
      <p:pic>
        <p:nvPicPr>
          <p:cNvPr id="11" name="Image 10">
            <a:extLst>
              <a:ext uri="{FF2B5EF4-FFF2-40B4-BE49-F238E27FC236}">
                <a16:creationId xmlns:a16="http://schemas.microsoft.com/office/drawing/2014/main" id="{06642C95-E0D1-4428-B2E0-0FD34C5988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50805" y="1915613"/>
            <a:ext cx="4159813" cy="2503087"/>
          </a:xfrm>
          <a:prstGeom prst="rect">
            <a:avLst/>
          </a:prstGeom>
          <a:ln>
            <a:solidFill>
              <a:schemeClr val="tx1"/>
            </a:solidFill>
          </a:ln>
        </p:spPr>
      </p:pic>
      <p:sp>
        <p:nvSpPr>
          <p:cNvPr id="12" name="ZoneTexte 11">
            <a:extLst>
              <a:ext uri="{FF2B5EF4-FFF2-40B4-BE49-F238E27FC236}">
                <a16:creationId xmlns:a16="http://schemas.microsoft.com/office/drawing/2014/main" id="{EAB53702-D100-43F0-AF5A-D9D0B8DE0140}"/>
              </a:ext>
            </a:extLst>
          </p:cNvPr>
          <p:cNvSpPr txBox="1"/>
          <p:nvPr/>
        </p:nvSpPr>
        <p:spPr>
          <a:xfrm>
            <a:off x="9745615" y="6392603"/>
            <a:ext cx="2239867" cy="338554"/>
          </a:xfrm>
          <a:prstGeom prst="rect">
            <a:avLst/>
          </a:prstGeom>
          <a:solidFill>
            <a:schemeClr val="bg1"/>
          </a:solidFill>
        </p:spPr>
        <p:txBody>
          <a:bodyPr wrap="square" rtlCol="0">
            <a:spAutoFit/>
          </a:bodyPr>
          <a:lstStyle/>
          <a:p>
            <a:r>
              <a:rPr lang="fr-FR" sz="1600" i="1" dirty="0"/>
              <a:t>Maputo </a:t>
            </a:r>
            <a:r>
              <a:rPr lang="fr-FR" sz="1600" i="1" dirty="0" err="1"/>
              <a:t>Special</a:t>
            </a:r>
            <a:r>
              <a:rPr lang="fr-FR" sz="1600" i="1" dirty="0"/>
              <a:t> Reserve</a:t>
            </a:r>
          </a:p>
        </p:txBody>
      </p:sp>
      <p:pic>
        <p:nvPicPr>
          <p:cNvPr id="13" name="Image 1">
            <a:extLst>
              <a:ext uri="{FF2B5EF4-FFF2-40B4-BE49-F238E27FC236}">
                <a16:creationId xmlns:a16="http://schemas.microsoft.com/office/drawing/2014/main" id="{4FA976AD-4A7D-4EE4-B7C7-F02C0DF87EC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2970" y="3639350"/>
            <a:ext cx="3143333" cy="20946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ZoneTexte 10">
            <a:extLst>
              <a:ext uri="{FF2B5EF4-FFF2-40B4-BE49-F238E27FC236}">
                <a16:creationId xmlns:a16="http://schemas.microsoft.com/office/drawing/2014/main" id="{214EAD99-7FAD-4456-8A2A-2750710FCB03}"/>
              </a:ext>
            </a:extLst>
          </p:cNvPr>
          <p:cNvSpPr txBox="1">
            <a:spLocks noChangeArrowheads="1"/>
          </p:cNvSpPr>
          <p:nvPr/>
        </p:nvSpPr>
        <p:spPr bwMode="auto">
          <a:xfrm>
            <a:off x="491344" y="5333018"/>
            <a:ext cx="16557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fr-FR" altLang="fr-FR" sz="700"/>
              <a:t>© Mike Goldwater, WWF</a:t>
            </a:r>
          </a:p>
        </p:txBody>
      </p:sp>
      <p:sp>
        <p:nvSpPr>
          <p:cNvPr id="15" name="Rectangle : coins arrondis 14">
            <a:extLst>
              <a:ext uri="{FF2B5EF4-FFF2-40B4-BE49-F238E27FC236}">
                <a16:creationId xmlns:a16="http://schemas.microsoft.com/office/drawing/2014/main" id="{698E5BF3-E4C8-49AD-A9C9-2677750D65AE}"/>
              </a:ext>
            </a:extLst>
          </p:cNvPr>
          <p:cNvSpPr/>
          <p:nvPr/>
        </p:nvSpPr>
        <p:spPr>
          <a:xfrm>
            <a:off x="8524831" y="1302519"/>
            <a:ext cx="2481010" cy="113349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Restoration can take many forms</a:t>
            </a:r>
            <a:endParaRPr lang="en-US" sz="2400" b="1" dirty="0">
              <a:solidFill>
                <a:schemeClr val="bg1"/>
              </a:solidFill>
              <a:sym typeface="Wingdings" panose="05000000000000000000" pitchFamily="2" charset="2"/>
            </a:endParaRPr>
          </a:p>
        </p:txBody>
      </p:sp>
    </p:spTree>
    <p:extLst>
      <p:ext uri="{BB962C8B-B14F-4D97-AF65-F5344CB8AC3E}">
        <p14:creationId xmlns:p14="http://schemas.microsoft.com/office/powerpoint/2010/main" val="166537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F2861-9C92-440C-BBBB-F993632D3F80}"/>
              </a:ext>
            </a:extLst>
          </p:cNvPr>
          <p:cNvSpPr>
            <a:spLocks noGrp="1"/>
          </p:cNvSpPr>
          <p:nvPr>
            <p:ph type="title"/>
          </p:nvPr>
        </p:nvSpPr>
        <p:spPr>
          <a:xfrm>
            <a:off x="946266" y="-267485"/>
            <a:ext cx="9188334" cy="1325563"/>
          </a:xfrm>
        </p:spPr>
        <p:txBody>
          <a:bodyPr>
            <a:normAutofit/>
          </a:bodyPr>
          <a:lstStyle/>
          <a:p>
            <a:pPr algn="ctr"/>
            <a:r>
              <a:rPr lang="fr-FR" sz="3000" dirty="0" err="1">
                <a:solidFill>
                  <a:schemeClr val="bg1"/>
                </a:solidFill>
                <a:latin typeface="Arial" panose="020B0604020202020204" pitchFamily="34" charset="0"/>
                <a:cs typeface="Arial" panose="020B0604020202020204" pitchFamily="34" charset="0"/>
              </a:rPr>
              <a:t>Restoration</a:t>
            </a:r>
            <a:r>
              <a:rPr lang="fr-FR" sz="3000" dirty="0">
                <a:solidFill>
                  <a:schemeClr val="bg1"/>
                </a:solidFill>
                <a:latin typeface="Arial" panose="020B0604020202020204" pitchFamily="34" charset="0"/>
                <a:cs typeface="Arial" panose="020B0604020202020204" pitchFamily="34" charset="0"/>
              </a:rPr>
              <a:t> = </a:t>
            </a:r>
            <a:r>
              <a:rPr lang="fr-FR" sz="3000" dirty="0" err="1">
                <a:solidFill>
                  <a:schemeClr val="bg1"/>
                </a:solidFill>
                <a:latin typeface="Arial" panose="020B0604020202020204" pitchFamily="34" charset="0"/>
                <a:cs typeface="Arial" panose="020B0604020202020204" pitchFamily="34" charset="0"/>
              </a:rPr>
              <a:t>addressing</a:t>
            </a:r>
            <a:r>
              <a:rPr lang="fr-FR" sz="3000" dirty="0">
                <a:solidFill>
                  <a:schemeClr val="bg1"/>
                </a:solidFill>
                <a:latin typeface="Arial" panose="020B0604020202020204" pitchFamily="34" charset="0"/>
                <a:cs typeface="Arial" panose="020B0604020202020204" pitchFamily="34" charset="0"/>
              </a:rPr>
              <a:t> key </a:t>
            </a:r>
            <a:r>
              <a:rPr lang="fr-FR" sz="3000" dirty="0" err="1">
                <a:solidFill>
                  <a:schemeClr val="bg1"/>
                </a:solidFill>
                <a:latin typeface="Arial" panose="020B0604020202020204" pitchFamily="34" charset="0"/>
                <a:cs typeface="Arial" panose="020B0604020202020204" pitchFamily="34" charset="0"/>
              </a:rPr>
              <a:t>factors</a:t>
            </a:r>
            <a:endParaRPr lang="fr-FR" sz="3000" dirty="0">
              <a:solidFill>
                <a:schemeClr val="bg1"/>
              </a:solidFill>
              <a:latin typeface="Arial" panose="020B0604020202020204" pitchFamily="34" charset="0"/>
              <a:cs typeface="Arial" panose="020B0604020202020204" pitchFamily="34" charset="0"/>
            </a:endParaRPr>
          </a:p>
        </p:txBody>
      </p:sp>
      <p:pic>
        <p:nvPicPr>
          <p:cNvPr id="5" name="Picture 9" descr="havorn_1.jpg">
            <a:extLst>
              <a:ext uri="{FF2B5EF4-FFF2-40B4-BE49-F238E27FC236}">
                <a16:creationId xmlns:a16="http://schemas.microsoft.com/office/drawing/2014/main" id="{F6441158-FC8A-4BFB-8869-2115ACCFAA7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4844" y="1027906"/>
            <a:ext cx="3357556" cy="5167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F66846E3-4204-471B-95BE-33F150543F7F}"/>
              </a:ext>
            </a:extLst>
          </p:cNvPr>
          <p:cNvSpPr txBox="1">
            <a:spLocks noChangeArrowheads="1"/>
          </p:cNvSpPr>
          <p:nvPr/>
        </p:nvSpPr>
        <p:spPr bwMode="auto">
          <a:xfrm>
            <a:off x="8224844" y="5961426"/>
            <a:ext cx="22098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100" dirty="0">
                <a:solidFill>
                  <a:schemeClr val="bg1"/>
                </a:solidFill>
              </a:rPr>
              <a:t>Photo: </a:t>
            </a:r>
            <a:r>
              <a:rPr lang="en-US" sz="1100" dirty="0" err="1">
                <a:solidFill>
                  <a:schemeClr val="bg1"/>
                </a:solidFill>
              </a:rPr>
              <a:t>Espen</a:t>
            </a:r>
            <a:r>
              <a:rPr lang="en-US" sz="1100" dirty="0">
                <a:solidFill>
                  <a:schemeClr val="bg1"/>
                </a:solidFill>
              </a:rPr>
              <a:t> Lie Dahl</a:t>
            </a:r>
          </a:p>
        </p:txBody>
      </p:sp>
      <p:pic>
        <p:nvPicPr>
          <p:cNvPr id="7" name="Image 6">
            <a:extLst>
              <a:ext uri="{FF2B5EF4-FFF2-40B4-BE49-F238E27FC236}">
                <a16:creationId xmlns:a16="http://schemas.microsoft.com/office/drawing/2014/main" id="{96D92574-703A-46BE-B574-241FFB6866EC}"/>
              </a:ext>
            </a:extLst>
          </p:cNvPr>
          <p:cNvPicPr>
            <a:picLocks noChangeAspect="1"/>
          </p:cNvPicPr>
          <p:nvPr/>
        </p:nvPicPr>
        <p:blipFill>
          <a:blip r:embed="rId4"/>
          <a:stretch>
            <a:fillRect/>
          </a:stretch>
        </p:blipFill>
        <p:spPr>
          <a:xfrm>
            <a:off x="342900" y="1348945"/>
            <a:ext cx="7635616" cy="3318459"/>
          </a:xfrm>
          <a:prstGeom prst="rect">
            <a:avLst/>
          </a:prstGeom>
        </p:spPr>
      </p:pic>
      <p:sp>
        <p:nvSpPr>
          <p:cNvPr id="8" name="Rectangle 2">
            <a:extLst>
              <a:ext uri="{FF2B5EF4-FFF2-40B4-BE49-F238E27FC236}">
                <a16:creationId xmlns:a16="http://schemas.microsoft.com/office/drawing/2014/main" id="{0519D877-10F3-4E4F-8F0E-B956F770D4A9}"/>
              </a:ext>
            </a:extLst>
          </p:cNvPr>
          <p:cNvSpPr txBox="1">
            <a:spLocks noChangeArrowheads="1"/>
          </p:cNvSpPr>
          <p:nvPr/>
        </p:nvSpPr>
        <p:spPr bwMode="auto">
          <a:xfrm>
            <a:off x="243575" y="6227316"/>
            <a:ext cx="5852425" cy="41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fr-FR" sz="1200" dirty="0">
                <a:solidFill>
                  <a:schemeClr val="bg1">
                    <a:lumMod val="50000"/>
                  </a:schemeClr>
                </a:solidFill>
                <a:latin typeface="Arial" panose="020B0604020202020204" pitchFamily="34" charset="0"/>
                <a:cs typeface="Arial" panose="020B0604020202020204" pitchFamily="34" charset="0"/>
              </a:rPr>
              <a:t>Cole (2011) in </a:t>
            </a:r>
            <a:r>
              <a:rPr lang="fr-FR" sz="1200" i="1" dirty="0" err="1">
                <a:solidFill>
                  <a:schemeClr val="bg1">
                    <a:lumMod val="50000"/>
                  </a:schemeClr>
                </a:solidFill>
                <a:latin typeface="Arial" panose="020B0604020202020204" pitchFamily="34" charset="0"/>
                <a:cs typeface="Arial" panose="020B0604020202020204" pitchFamily="34" charset="0"/>
              </a:rPr>
              <a:t>Restoration</a:t>
            </a:r>
            <a:r>
              <a:rPr lang="fr-FR" sz="1200" i="1" dirty="0">
                <a:solidFill>
                  <a:schemeClr val="bg1">
                    <a:lumMod val="50000"/>
                  </a:schemeClr>
                </a:solidFill>
                <a:latin typeface="Arial" panose="020B0604020202020204" pitchFamily="34" charset="0"/>
                <a:cs typeface="Arial" panose="020B0604020202020204" pitchFamily="34" charset="0"/>
              </a:rPr>
              <a:t> </a:t>
            </a:r>
            <a:r>
              <a:rPr lang="fr-FR" sz="1200" i="1" dirty="0" err="1">
                <a:solidFill>
                  <a:schemeClr val="bg1">
                    <a:lumMod val="50000"/>
                  </a:schemeClr>
                </a:solidFill>
                <a:latin typeface="Arial" panose="020B0604020202020204" pitchFamily="34" charset="0"/>
                <a:cs typeface="Arial" panose="020B0604020202020204" pitchFamily="34" charset="0"/>
              </a:rPr>
              <a:t>Ecology</a:t>
            </a:r>
            <a:r>
              <a:rPr lang="fr-FR" sz="1200" dirty="0">
                <a:solidFill>
                  <a:schemeClr val="bg1">
                    <a:lumMod val="50000"/>
                  </a:schemeClr>
                </a:solidFill>
                <a:latin typeface="Arial" panose="020B0604020202020204" pitchFamily="34" charset="0"/>
                <a:cs typeface="Arial" panose="020B0604020202020204" pitchFamily="34" charset="0"/>
              </a:rPr>
              <a:t> 19(2), 147-153</a:t>
            </a:r>
            <a:endParaRPr lang="fr-FR" sz="1200" i="1" dirty="0">
              <a:solidFill>
                <a:schemeClr val="bg1">
                  <a:lumMod val="50000"/>
                </a:schemeClr>
              </a:solidFill>
              <a:latin typeface="Arial" panose="020B0604020202020204" pitchFamily="34" charset="0"/>
              <a:cs typeface="Arial" panose="020B0604020202020204" pitchFamily="34" charset="0"/>
            </a:endParaRPr>
          </a:p>
        </p:txBody>
      </p:sp>
      <p:sp>
        <p:nvSpPr>
          <p:cNvPr id="9" name="Rectangle : coins arrondis 8">
            <a:extLst>
              <a:ext uri="{FF2B5EF4-FFF2-40B4-BE49-F238E27FC236}">
                <a16:creationId xmlns:a16="http://schemas.microsoft.com/office/drawing/2014/main" id="{7694DEF5-D579-466E-9A3A-ADA525A02895}"/>
              </a:ext>
            </a:extLst>
          </p:cNvPr>
          <p:cNvSpPr/>
          <p:nvPr/>
        </p:nvSpPr>
        <p:spPr>
          <a:xfrm>
            <a:off x="508201" y="5093386"/>
            <a:ext cx="5218379" cy="79894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sym typeface="Wingdings" panose="05000000000000000000" pitchFamily="2" charset="2"/>
              </a:rPr>
              <a:t></a:t>
            </a:r>
            <a:r>
              <a:rPr lang="en-US" sz="2000" dirty="0">
                <a:solidFill>
                  <a:schemeClr val="bg1"/>
                </a:solidFill>
              </a:rPr>
              <a:t> What is the limiting factor for maintaining</a:t>
            </a:r>
            <a:br>
              <a:rPr lang="en-US" sz="2000" dirty="0">
                <a:solidFill>
                  <a:schemeClr val="bg1"/>
                </a:solidFill>
              </a:rPr>
            </a:br>
            <a:r>
              <a:rPr lang="en-US" sz="2000" dirty="0">
                <a:solidFill>
                  <a:schemeClr val="bg1"/>
                </a:solidFill>
              </a:rPr>
              <a:t>or expanding the target population?</a:t>
            </a:r>
          </a:p>
        </p:txBody>
      </p:sp>
      <p:sp>
        <p:nvSpPr>
          <p:cNvPr id="10" name="ZoneTexte 9">
            <a:extLst>
              <a:ext uri="{FF2B5EF4-FFF2-40B4-BE49-F238E27FC236}">
                <a16:creationId xmlns:a16="http://schemas.microsoft.com/office/drawing/2014/main" id="{0EA69067-87F7-4ABD-945D-BBCDFE6CD5B3}"/>
              </a:ext>
            </a:extLst>
          </p:cNvPr>
          <p:cNvSpPr txBox="1"/>
          <p:nvPr/>
        </p:nvSpPr>
        <p:spPr>
          <a:xfrm>
            <a:off x="2981326" y="1933099"/>
            <a:ext cx="4997190" cy="2308324"/>
          </a:xfrm>
          <a:prstGeom prst="rect">
            <a:avLst/>
          </a:prstGeom>
          <a:solidFill>
            <a:schemeClr val="bg1"/>
          </a:solidFill>
        </p:spPr>
        <p:txBody>
          <a:bodyPr wrap="square" rtlCol="0">
            <a:spAutoFit/>
          </a:bodyPr>
          <a:lstStyle/>
          <a:p>
            <a:r>
              <a:rPr lang="fr-FR" dirty="0" err="1"/>
              <a:t>Retrofit</a:t>
            </a:r>
            <a:r>
              <a:rPr lang="fr-FR" dirty="0"/>
              <a:t> </a:t>
            </a:r>
            <a:r>
              <a:rPr lang="fr-FR" dirty="0" err="1"/>
              <a:t>existing</a:t>
            </a:r>
            <a:r>
              <a:rPr lang="fr-FR" dirty="0"/>
              <a:t> </a:t>
            </a:r>
            <a:r>
              <a:rPr lang="fr-FR" dirty="0" err="1"/>
              <a:t>powerlines</a:t>
            </a:r>
            <a:endParaRPr lang="fr-FR" dirty="0"/>
          </a:p>
          <a:p>
            <a:r>
              <a:rPr lang="fr-FR" dirty="0" err="1"/>
              <a:t>Decrease</a:t>
            </a:r>
            <a:r>
              <a:rPr lang="fr-FR" dirty="0"/>
              <a:t> </a:t>
            </a:r>
            <a:r>
              <a:rPr lang="fr-FR" dirty="0" err="1"/>
              <a:t>vehicule</a:t>
            </a:r>
            <a:r>
              <a:rPr lang="fr-FR" dirty="0"/>
              <a:t> collisions</a:t>
            </a:r>
          </a:p>
          <a:p>
            <a:r>
              <a:rPr lang="fr-FR" dirty="0" err="1"/>
              <a:t>Decrease</a:t>
            </a:r>
            <a:r>
              <a:rPr lang="fr-FR" dirty="0"/>
              <a:t> use of lead </a:t>
            </a:r>
            <a:r>
              <a:rPr lang="fr-FR" dirty="0" err="1"/>
              <a:t>bullets</a:t>
            </a:r>
            <a:endParaRPr lang="fr-FR" dirty="0"/>
          </a:p>
          <a:p>
            <a:r>
              <a:rPr lang="fr-FR" dirty="0" err="1"/>
              <a:t>Protect</a:t>
            </a:r>
            <a:r>
              <a:rPr lang="fr-FR" dirty="0"/>
              <a:t> key </a:t>
            </a:r>
            <a:r>
              <a:rPr lang="fr-FR" dirty="0" err="1"/>
              <a:t>breeding</a:t>
            </a:r>
            <a:r>
              <a:rPr lang="fr-FR" dirty="0"/>
              <a:t> habitat</a:t>
            </a:r>
          </a:p>
          <a:p>
            <a:r>
              <a:rPr lang="fr-FR" dirty="0"/>
              <a:t>Restore </a:t>
            </a:r>
            <a:r>
              <a:rPr lang="fr-FR" dirty="0" err="1"/>
              <a:t>degraded</a:t>
            </a:r>
            <a:r>
              <a:rPr lang="fr-FR" dirty="0"/>
              <a:t> </a:t>
            </a:r>
            <a:r>
              <a:rPr lang="fr-FR" dirty="0" err="1"/>
              <a:t>breeding</a:t>
            </a:r>
            <a:r>
              <a:rPr lang="fr-FR" dirty="0"/>
              <a:t> habitat</a:t>
            </a:r>
          </a:p>
          <a:p>
            <a:r>
              <a:rPr lang="fr-FR" dirty="0" err="1"/>
              <a:t>Build</a:t>
            </a:r>
            <a:r>
              <a:rPr lang="fr-FR" dirty="0"/>
              <a:t> </a:t>
            </a:r>
            <a:r>
              <a:rPr lang="fr-FR" dirty="0" err="1"/>
              <a:t>artificial</a:t>
            </a:r>
            <a:r>
              <a:rPr lang="fr-FR" dirty="0"/>
              <a:t> </a:t>
            </a:r>
            <a:r>
              <a:rPr lang="fr-FR" dirty="0" err="1"/>
              <a:t>nests</a:t>
            </a:r>
            <a:endParaRPr lang="fr-FR" dirty="0"/>
          </a:p>
          <a:p>
            <a:r>
              <a:rPr lang="fr-FR" dirty="0" err="1"/>
              <a:t>Protect</a:t>
            </a:r>
            <a:r>
              <a:rPr lang="fr-FR" dirty="0"/>
              <a:t> </a:t>
            </a:r>
            <a:r>
              <a:rPr lang="fr-FR" dirty="0" err="1"/>
              <a:t>nests</a:t>
            </a:r>
            <a:r>
              <a:rPr lang="fr-FR" dirty="0"/>
              <a:t> </a:t>
            </a:r>
            <a:r>
              <a:rPr lang="fr-FR" dirty="0" err="1"/>
              <a:t>from</a:t>
            </a:r>
            <a:r>
              <a:rPr lang="fr-FR" dirty="0"/>
              <a:t> people and </a:t>
            </a:r>
            <a:r>
              <a:rPr lang="fr-FR" dirty="0" err="1"/>
              <a:t>predators</a:t>
            </a:r>
            <a:endParaRPr lang="fr-FR" dirty="0"/>
          </a:p>
          <a:p>
            <a:r>
              <a:rPr lang="fr-FR" dirty="0" err="1"/>
              <a:t>Reintroduce</a:t>
            </a:r>
            <a:r>
              <a:rPr lang="fr-FR" dirty="0"/>
              <a:t> to </a:t>
            </a:r>
            <a:r>
              <a:rPr lang="fr-FR" dirty="0" err="1"/>
              <a:t>previously</a:t>
            </a:r>
            <a:r>
              <a:rPr lang="fr-FR" dirty="0"/>
              <a:t> </a:t>
            </a:r>
            <a:r>
              <a:rPr lang="fr-FR" dirty="0" err="1"/>
              <a:t>occupied</a:t>
            </a:r>
            <a:r>
              <a:rPr lang="fr-FR" dirty="0"/>
              <a:t> areas</a:t>
            </a:r>
          </a:p>
        </p:txBody>
      </p:sp>
      <p:sp>
        <p:nvSpPr>
          <p:cNvPr id="11" name="ZoneTexte 10">
            <a:extLst>
              <a:ext uri="{FF2B5EF4-FFF2-40B4-BE49-F238E27FC236}">
                <a16:creationId xmlns:a16="http://schemas.microsoft.com/office/drawing/2014/main" id="{64B82A1C-957F-461E-AD7B-8A21743E7BE6}"/>
              </a:ext>
            </a:extLst>
          </p:cNvPr>
          <p:cNvSpPr txBox="1"/>
          <p:nvPr/>
        </p:nvSpPr>
        <p:spPr>
          <a:xfrm>
            <a:off x="342900" y="1933099"/>
            <a:ext cx="2638426" cy="2308324"/>
          </a:xfrm>
          <a:prstGeom prst="rect">
            <a:avLst/>
          </a:prstGeom>
          <a:solidFill>
            <a:schemeClr val="bg1"/>
          </a:solidFill>
        </p:spPr>
        <p:txBody>
          <a:bodyPr wrap="square" rtlCol="0">
            <a:spAutoFit/>
          </a:bodyPr>
          <a:lstStyle/>
          <a:p>
            <a:r>
              <a:rPr lang="fr-FR" dirty="0" err="1"/>
              <a:t>Decrease</a:t>
            </a:r>
            <a:r>
              <a:rPr lang="fr-FR" dirty="0"/>
              <a:t> </a:t>
            </a:r>
            <a:r>
              <a:rPr lang="fr-FR" dirty="0" err="1"/>
              <a:t>mortality</a:t>
            </a:r>
            <a:endParaRPr lang="fr-FR" dirty="0"/>
          </a:p>
          <a:p>
            <a:endParaRPr lang="fr-FR" dirty="0"/>
          </a:p>
          <a:p>
            <a:endParaRPr lang="fr-FR" dirty="0"/>
          </a:p>
          <a:p>
            <a:r>
              <a:rPr lang="fr-FR" dirty="0" err="1"/>
              <a:t>Increase</a:t>
            </a:r>
            <a:r>
              <a:rPr lang="fr-FR" dirty="0"/>
              <a:t> </a:t>
            </a:r>
            <a:r>
              <a:rPr lang="fr-FR" dirty="0" err="1"/>
              <a:t>breeding</a:t>
            </a:r>
            <a:r>
              <a:rPr lang="fr-FR" dirty="0"/>
              <a:t> </a:t>
            </a:r>
            <a:r>
              <a:rPr lang="fr-FR" dirty="0" err="1"/>
              <a:t>opportunities</a:t>
            </a:r>
            <a:endParaRPr lang="fr-FR" dirty="0"/>
          </a:p>
          <a:p>
            <a:endParaRPr lang="fr-FR" dirty="0"/>
          </a:p>
          <a:p>
            <a:r>
              <a:rPr lang="fr-FR" dirty="0" err="1"/>
              <a:t>Increase</a:t>
            </a:r>
            <a:r>
              <a:rPr lang="fr-FR" dirty="0"/>
              <a:t> </a:t>
            </a:r>
            <a:r>
              <a:rPr lang="fr-FR" dirty="0" err="1"/>
              <a:t>breeding</a:t>
            </a:r>
            <a:r>
              <a:rPr lang="fr-FR" dirty="0"/>
              <a:t> </a:t>
            </a:r>
            <a:r>
              <a:rPr lang="fr-FR" dirty="0" err="1"/>
              <a:t>success</a:t>
            </a:r>
            <a:endParaRPr lang="fr-FR" dirty="0"/>
          </a:p>
          <a:p>
            <a:r>
              <a:rPr lang="fr-FR" dirty="0" err="1"/>
              <a:t>Other</a:t>
            </a:r>
            <a:endParaRPr lang="fr-FR" dirty="0"/>
          </a:p>
        </p:txBody>
      </p:sp>
      <p:pic>
        <p:nvPicPr>
          <p:cNvPr id="16" name="Image 15">
            <a:extLst>
              <a:ext uri="{FF2B5EF4-FFF2-40B4-BE49-F238E27FC236}">
                <a16:creationId xmlns:a16="http://schemas.microsoft.com/office/drawing/2014/main" id="{783BFC36-33C6-4347-A6E1-B729825906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1880" y="4722018"/>
            <a:ext cx="2209800" cy="1473200"/>
          </a:xfrm>
          <a:prstGeom prst="rect">
            <a:avLst/>
          </a:prstGeom>
        </p:spPr>
      </p:pic>
      <p:sp>
        <p:nvSpPr>
          <p:cNvPr id="17" name="TextBox 6">
            <a:extLst>
              <a:ext uri="{FF2B5EF4-FFF2-40B4-BE49-F238E27FC236}">
                <a16:creationId xmlns:a16="http://schemas.microsoft.com/office/drawing/2014/main" id="{6C214C81-CDD0-451C-A0BA-6BAE1B6D4DFB}"/>
              </a:ext>
            </a:extLst>
          </p:cNvPr>
          <p:cNvSpPr txBox="1">
            <a:spLocks noChangeArrowheads="1"/>
          </p:cNvSpPr>
          <p:nvPr/>
        </p:nvSpPr>
        <p:spPr bwMode="auto">
          <a:xfrm>
            <a:off x="5891880" y="5976962"/>
            <a:ext cx="22098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100" dirty="0">
                <a:solidFill>
                  <a:schemeClr val="bg1"/>
                </a:solidFill>
              </a:rPr>
              <a:t>Photo: Francesco Veronesi</a:t>
            </a:r>
          </a:p>
        </p:txBody>
      </p:sp>
    </p:spTree>
    <p:extLst>
      <p:ext uri="{BB962C8B-B14F-4D97-AF65-F5344CB8AC3E}">
        <p14:creationId xmlns:p14="http://schemas.microsoft.com/office/powerpoint/2010/main" val="251616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
          <p:cNvPicPr>
            <a:picLocks noGrp="1" noChangeAspect="1"/>
          </p:cNvPicPr>
          <p:nvPr>
            <p:ph idx="1"/>
          </p:nvPr>
        </p:nvPicPr>
        <p:blipFill>
          <a:blip r:embed="rId3"/>
          <a:stretch>
            <a:fillRect/>
          </a:stretch>
        </p:blipFill>
        <p:spPr>
          <a:xfrm>
            <a:off x="2793916" y="898799"/>
            <a:ext cx="7226384" cy="5393381"/>
          </a:xfrm>
          <a:prstGeom prst="rect">
            <a:avLst/>
          </a:prstGeom>
        </p:spPr>
      </p:pic>
      <p:sp>
        <p:nvSpPr>
          <p:cNvPr id="6" name="TextBox 5"/>
          <p:cNvSpPr txBox="1"/>
          <p:nvPr/>
        </p:nvSpPr>
        <p:spPr>
          <a:xfrm>
            <a:off x="3726863" y="6396638"/>
            <a:ext cx="8440965" cy="292388"/>
          </a:xfrm>
          <a:prstGeom prst="rect">
            <a:avLst/>
          </a:prstGeom>
          <a:solidFill>
            <a:schemeClr val="bg2"/>
          </a:solidFill>
        </p:spPr>
        <p:txBody>
          <a:bodyPr wrap="none" rtlCol="0">
            <a:spAutoFit/>
          </a:bodyPr>
          <a:lstStyle/>
          <a:p>
            <a:r>
              <a:rPr lang="en-US" sz="1300" dirty="0">
                <a:cs typeface="Arial" panose="020B0604020202020204" pitchFamily="34" charset="0"/>
              </a:rPr>
              <a:t>(Source: </a:t>
            </a:r>
            <a:r>
              <a:rPr lang="en-US" sz="1300" dirty="0" err="1">
                <a:cs typeface="Arial" panose="020B0604020202020204" pitchFamily="34" charset="0"/>
              </a:rPr>
              <a:t>Maron</a:t>
            </a:r>
            <a:r>
              <a:rPr lang="en-US" sz="1300" dirty="0">
                <a:cs typeface="Arial" panose="020B0604020202020204" pitchFamily="34" charset="0"/>
              </a:rPr>
              <a:t> et al., 2012. </a:t>
            </a:r>
            <a:r>
              <a:rPr lang="en-US" sz="1300" dirty="0"/>
              <a:t>Restoration realities in the context of biodiversity offset policies.</a:t>
            </a:r>
            <a:r>
              <a:rPr lang="en-US" sz="1300" dirty="0">
                <a:cs typeface="Arial" panose="020B0604020202020204" pitchFamily="34" charset="0"/>
              </a:rPr>
              <a:t> </a:t>
            </a:r>
            <a:r>
              <a:rPr lang="en-GB" sz="1300" dirty="0"/>
              <a:t>Biological Conservation 155</a:t>
            </a:r>
            <a:r>
              <a:rPr lang="en-US" sz="1300" dirty="0">
                <a:cs typeface="Arial" panose="020B0604020202020204" pitchFamily="34" charset="0"/>
              </a:rPr>
              <a:t>)</a:t>
            </a:r>
            <a:endParaRPr lang="en-GB" sz="1300" dirty="0">
              <a:cs typeface="Arial" panose="020B0604020202020204" pitchFamily="34" charset="0"/>
            </a:endParaRPr>
          </a:p>
        </p:txBody>
      </p:sp>
      <p:sp>
        <p:nvSpPr>
          <p:cNvPr id="10" name="Rectangle 9"/>
          <p:cNvSpPr/>
          <p:nvPr/>
        </p:nvSpPr>
        <p:spPr>
          <a:xfrm>
            <a:off x="1371600" y="94149"/>
            <a:ext cx="6096000" cy="553998"/>
          </a:xfrm>
          <a:prstGeom prst="rect">
            <a:avLst/>
          </a:prstGeom>
        </p:spPr>
        <p:txBody>
          <a:bodyPr>
            <a:spAutoFit/>
          </a:bodyPr>
          <a:lstStyle/>
          <a:p>
            <a:r>
              <a:rPr lang="fr-FR" sz="3000" dirty="0" err="1">
                <a:solidFill>
                  <a:prstClr val="white"/>
                </a:solidFill>
                <a:latin typeface="Arial" panose="020B0604020202020204" pitchFamily="34" charset="0"/>
                <a:ea typeface="+mj-ea"/>
                <a:cs typeface="Arial" panose="020B0604020202020204" pitchFamily="34" charset="0"/>
              </a:rPr>
              <a:t>Restoration</a:t>
            </a:r>
            <a:r>
              <a:rPr lang="fr-FR" sz="3000" dirty="0">
                <a:solidFill>
                  <a:prstClr val="white"/>
                </a:solidFill>
                <a:latin typeface="Arial" panose="020B0604020202020204" pitchFamily="34" charset="0"/>
                <a:ea typeface="+mj-ea"/>
                <a:cs typeface="Arial" panose="020B0604020202020204" pitchFamily="34" charset="0"/>
              </a:rPr>
              <a:t> – </a:t>
            </a:r>
            <a:r>
              <a:rPr lang="fr-FR" sz="3000" dirty="0" err="1">
                <a:solidFill>
                  <a:prstClr val="white"/>
                </a:solidFill>
                <a:latin typeface="Arial" panose="020B0604020202020204" pitchFamily="34" charset="0"/>
                <a:ea typeface="+mj-ea"/>
                <a:cs typeface="Arial" panose="020B0604020202020204" pitchFamily="34" charset="0"/>
              </a:rPr>
              <a:t>what</a:t>
            </a:r>
            <a:r>
              <a:rPr lang="fr-FR" sz="3000" dirty="0">
                <a:solidFill>
                  <a:prstClr val="white"/>
                </a:solidFill>
                <a:latin typeface="Arial" panose="020B0604020202020204" pitchFamily="34" charset="0"/>
                <a:ea typeface="+mj-ea"/>
                <a:cs typeface="Arial" panose="020B0604020202020204" pitchFamily="34" charset="0"/>
              </a:rPr>
              <a:t> to </a:t>
            </a:r>
            <a:r>
              <a:rPr lang="fr-FR" sz="3000" dirty="0" err="1">
                <a:solidFill>
                  <a:prstClr val="white"/>
                </a:solidFill>
                <a:latin typeface="Arial" panose="020B0604020202020204" pitchFamily="34" charset="0"/>
                <a:ea typeface="+mj-ea"/>
                <a:cs typeface="Arial" panose="020B0604020202020204" pitchFamily="34" charset="0"/>
              </a:rPr>
              <a:t>consider</a:t>
            </a:r>
            <a:r>
              <a:rPr lang="fr-FR" sz="3000" dirty="0">
                <a:solidFill>
                  <a:prstClr val="white"/>
                </a:solidFill>
                <a:latin typeface="Arial" panose="020B0604020202020204" pitchFamily="34" charset="0"/>
                <a:ea typeface="+mj-ea"/>
                <a:cs typeface="Arial" panose="020B0604020202020204" pitchFamily="34" charset="0"/>
              </a:rPr>
              <a:t>?</a:t>
            </a:r>
            <a:endParaRPr lang="en-GB" dirty="0"/>
          </a:p>
        </p:txBody>
      </p:sp>
    </p:spTree>
    <p:extLst>
      <p:ext uri="{BB962C8B-B14F-4D97-AF65-F5344CB8AC3E}">
        <p14:creationId xmlns:p14="http://schemas.microsoft.com/office/powerpoint/2010/main" val="2941985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38811E-1FEA-45F2-A4C5-AAD6AAD00C9C}"/>
              </a:ext>
            </a:extLst>
          </p:cNvPr>
          <p:cNvSpPr>
            <a:spLocks noGrp="1"/>
          </p:cNvSpPr>
          <p:nvPr>
            <p:ph type="title"/>
          </p:nvPr>
        </p:nvSpPr>
        <p:spPr>
          <a:xfrm>
            <a:off x="848933" y="-183415"/>
            <a:ext cx="9209467" cy="1092957"/>
          </a:xfrm>
        </p:spPr>
        <p:txBody>
          <a:bodyPr>
            <a:normAutofit/>
          </a:bodyPr>
          <a:lstStyle/>
          <a:p>
            <a:pPr algn="ctr"/>
            <a:r>
              <a:rPr lang="fr-FR" sz="3000" dirty="0">
                <a:solidFill>
                  <a:schemeClr val="bg1"/>
                </a:solidFill>
                <a:latin typeface="Arial" panose="020B0604020202020204" pitchFamily="34" charset="0"/>
                <a:cs typeface="Arial" panose="020B0604020202020204" pitchFamily="34" charset="0"/>
              </a:rPr>
              <a:t>Offsets </a:t>
            </a:r>
            <a:r>
              <a:rPr lang="fr-FR" sz="3000" dirty="0" err="1">
                <a:solidFill>
                  <a:schemeClr val="bg1"/>
                </a:solidFill>
                <a:latin typeface="Arial" panose="020B0604020202020204" pitchFamily="34" charset="0"/>
                <a:cs typeface="Arial" panose="020B0604020202020204" pitchFamily="34" charset="0"/>
              </a:rPr>
              <a:t>through</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restoration</a:t>
            </a:r>
            <a:endParaRPr lang="fr-FR" sz="30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64E937D-9E61-4660-AC60-C9B6454A26A7}"/>
              </a:ext>
            </a:extLst>
          </p:cNvPr>
          <p:cNvSpPr/>
          <p:nvPr/>
        </p:nvSpPr>
        <p:spPr>
          <a:xfrm>
            <a:off x="210906" y="1654619"/>
            <a:ext cx="180000" cy="18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124">
            <a:extLst>
              <a:ext uri="{FF2B5EF4-FFF2-40B4-BE49-F238E27FC236}">
                <a16:creationId xmlns:a16="http://schemas.microsoft.com/office/drawing/2014/main" id="{44C0320F-E2F9-4140-ABCC-5CEF6D9D86A5}"/>
              </a:ext>
            </a:extLst>
          </p:cNvPr>
          <p:cNvSpPr txBox="1"/>
          <p:nvPr/>
        </p:nvSpPr>
        <p:spPr>
          <a:xfrm>
            <a:off x="390906" y="1613814"/>
            <a:ext cx="12554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Natural vegetation</a:t>
            </a:r>
          </a:p>
        </p:txBody>
      </p:sp>
      <p:sp>
        <p:nvSpPr>
          <p:cNvPr id="7" name="Rectangle 6">
            <a:extLst>
              <a:ext uri="{FF2B5EF4-FFF2-40B4-BE49-F238E27FC236}">
                <a16:creationId xmlns:a16="http://schemas.microsoft.com/office/drawing/2014/main" id="{F9DBF8FC-0B32-4E6E-8736-33E34CA86DAB}"/>
              </a:ext>
            </a:extLst>
          </p:cNvPr>
          <p:cNvSpPr/>
          <p:nvPr/>
        </p:nvSpPr>
        <p:spPr>
          <a:xfrm>
            <a:off x="210906" y="2303417"/>
            <a:ext cx="18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26">
            <a:extLst>
              <a:ext uri="{FF2B5EF4-FFF2-40B4-BE49-F238E27FC236}">
                <a16:creationId xmlns:a16="http://schemas.microsoft.com/office/drawing/2014/main" id="{FB24C7D9-5A69-4883-AC52-AE654D82674F}"/>
              </a:ext>
            </a:extLst>
          </p:cNvPr>
          <p:cNvSpPr txBox="1"/>
          <p:nvPr/>
        </p:nvSpPr>
        <p:spPr>
          <a:xfrm>
            <a:off x="390906" y="2262612"/>
            <a:ext cx="233269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New development (regulated impact)</a:t>
            </a:r>
          </a:p>
        </p:txBody>
      </p:sp>
      <p:sp>
        <p:nvSpPr>
          <p:cNvPr id="9" name="TextBox 127">
            <a:extLst>
              <a:ext uri="{FF2B5EF4-FFF2-40B4-BE49-F238E27FC236}">
                <a16:creationId xmlns:a16="http://schemas.microsoft.com/office/drawing/2014/main" id="{488279F9-FEBC-47DB-B00E-AC1FEA0938CB}"/>
              </a:ext>
            </a:extLst>
          </p:cNvPr>
          <p:cNvSpPr txBox="1"/>
          <p:nvPr/>
        </p:nvSpPr>
        <p:spPr>
          <a:xfrm>
            <a:off x="407336" y="2948162"/>
            <a:ext cx="155523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Protected (averted loss)</a:t>
            </a:r>
          </a:p>
        </p:txBody>
      </p:sp>
      <p:sp>
        <p:nvSpPr>
          <p:cNvPr id="10" name="Rectangle 9">
            <a:extLst>
              <a:ext uri="{FF2B5EF4-FFF2-40B4-BE49-F238E27FC236}">
                <a16:creationId xmlns:a16="http://schemas.microsoft.com/office/drawing/2014/main" id="{E7659BC9-814B-46EB-8FFF-DC1DA7B25610}"/>
              </a:ext>
            </a:extLst>
          </p:cNvPr>
          <p:cNvSpPr/>
          <p:nvPr/>
        </p:nvSpPr>
        <p:spPr>
          <a:xfrm>
            <a:off x="214307" y="2988967"/>
            <a:ext cx="180000" cy="1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BBDF82B-B5F7-49BF-A240-B91328D596F5}"/>
              </a:ext>
            </a:extLst>
          </p:cNvPr>
          <p:cNvSpPr/>
          <p:nvPr/>
        </p:nvSpPr>
        <p:spPr>
          <a:xfrm>
            <a:off x="210906" y="1952306"/>
            <a:ext cx="180000" cy="18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277">
            <a:extLst>
              <a:ext uri="{FF2B5EF4-FFF2-40B4-BE49-F238E27FC236}">
                <a16:creationId xmlns:a16="http://schemas.microsoft.com/office/drawing/2014/main" id="{5319A048-A3ED-4F47-A2A3-1093858FDFA2}"/>
              </a:ext>
            </a:extLst>
          </p:cNvPr>
          <p:cNvSpPr txBox="1"/>
          <p:nvPr/>
        </p:nvSpPr>
        <p:spPr>
          <a:xfrm>
            <a:off x="390906" y="1911501"/>
            <a:ext cx="128112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Cleared/developed</a:t>
            </a:r>
          </a:p>
        </p:txBody>
      </p:sp>
      <p:sp>
        <p:nvSpPr>
          <p:cNvPr id="13" name="Rectangle 12">
            <a:extLst>
              <a:ext uri="{FF2B5EF4-FFF2-40B4-BE49-F238E27FC236}">
                <a16:creationId xmlns:a16="http://schemas.microsoft.com/office/drawing/2014/main" id="{9C605E43-6E29-4675-90B4-00AB0EDC06CF}"/>
              </a:ext>
            </a:extLst>
          </p:cNvPr>
          <p:cNvSpPr/>
          <p:nvPr/>
        </p:nvSpPr>
        <p:spPr>
          <a:xfrm>
            <a:off x="214307" y="3276813"/>
            <a:ext cx="180000" cy="18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291">
            <a:extLst>
              <a:ext uri="{FF2B5EF4-FFF2-40B4-BE49-F238E27FC236}">
                <a16:creationId xmlns:a16="http://schemas.microsoft.com/office/drawing/2014/main" id="{6ED17F8F-5FB3-4253-A25D-03B803CFADD7}"/>
              </a:ext>
            </a:extLst>
          </p:cNvPr>
          <p:cNvSpPr txBox="1"/>
          <p:nvPr/>
        </p:nvSpPr>
        <p:spPr>
          <a:xfrm>
            <a:off x="394307" y="3236008"/>
            <a:ext cx="70083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Restored</a:t>
            </a:r>
          </a:p>
        </p:txBody>
      </p:sp>
      <p:sp>
        <p:nvSpPr>
          <p:cNvPr id="15" name="Rectangle 14">
            <a:extLst>
              <a:ext uri="{FF2B5EF4-FFF2-40B4-BE49-F238E27FC236}">
                <a16:creationId xmlns:a16="http://schemas.microsoft.com/office/drawing/2014/main" id="{CB87BC24-7EE8-48B2-BD92-F4EBCA62C56F}"/>
              </a:ext>
            </a:extLst>
          </p:cNvPr>
          <p:cNvSpPr/>
          <p:nvPr/>
        </p:nvSpPr>
        <p:spPr>
          <a:xfrm>
            <a:off x="210906" y="2609935"/>
            <a:ext cx="180000" cy="18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latin typeface="Calibri"/>
            </a:endParaRPr>
          </a:p>
        </p:txBody>
      </p:sp>
      <p:sp>
        <p:nvSpPr>
          <p:cNvPr id="16" name="TextBox 126">
            <a:extLst>
              <a:ext uri="{FF2B5EF4-FFF2-40B4-BE49-F238E27FC236}">
                <a16:creationId xmlns:a16="http://schemas.microsoft.com/office/drawing/2014/main" id="{98FAA663-979B-443F-989E-B93146A3DE8A}"/>
              </a:ext>
            </a:extLst>
          </p:cNvPr>
          <p:cNvSpPr txBox="1"/>
          <p:nvPr/>
        </p:nvSpPr>
        <p:spPr>
          <a:xfrm>
            <a:off x="390906" y="2569130"/>
            <a:ext cx="132119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Unregulated impact</a:t>
            </a:r>
          </a:p>
        </p:txBody>
      </p:sp>
      <p:grpSp>
        <p:nvGrpSpPr>
          <p:cNvPr id="17" name="Groupe 16">
            <a:extLst>
              <a:ext uri="{FF2B5EF4-FFF2-40B4-BE49-F238E27FC236}">
                <a16:creationId xmlns:a16="http://schemas.microsoft.com/office/drawing/2014/main" id="{8CF883BA-39F8-4933-94FA-A2B67C33784A}"/>
              </a:ext>
            </a:extLst>
          </p:cNvPr>
          <p:cNvGrpSpPr/>
          <p:nvPr/>
        </p:nvGrpSpPr>
        <p:grpSpPr>
          <a:xfrm>
            <a:off x="2993769" y="3066749"/>
            <a:ext cx="6260874" cy="1440000"/>
            <a:chOff x="2993769" y="3738184"/>
            <a:chExt cx="6260874" cy="1440000"/>
          </a:xfrm>
        </p:grpSpPr>
        <p:sp>
          <p:nvSpPr>
            <p:cNvPr id="18" name="Rectangle 17">
              <a:extLst>
                <a:ext uri="{FF2B5EF4-FFF2-40B4-BE49-F238E27FC236}">
                  <a16:creationId xmlns:a16="http://schemas.microsoft.com/office/drawing/2014/main" id="{C5328BFA-2AD1-4D34-A360-6067A95A7368}"/>
                </a:ext>
              </a:extLst>
            </p:cNvPr>
            <p:cNvSpPr/>
            <p:nvPr/>
          </p:nvSpPr>
          <p:spPr>
            <a:xfrm>
              <a:off x="2993769"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6DAB0E00-5634-440F-A5B8-F557DA4742D7}"/>
                </a:ext>
              </a:extLst>
            </p:cNvPr>
            <p:cNvSpPr/>
            <p:nvPr/>
          </p:nvSpPr>
          <p:spPr>
            <a:xfrm>
              <a:off x="2993769"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A4D1353B-113D-47B0-9439-FB459D6DD19B}"/>
                </a:ext>
              </a:extLst>
            </p:cNvPr>
            <p:cNvSpPr/>
            <p:nvPr/>
          </p:nvSpPr>
          <p:spPr>
            <a:xfrm>
              <a:off x="2993769" y="445818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D0A40001-46B4-48CE-BEF8-57C127A5B003}"/>
                </a:ext>
              </a:extLst>
            </p:cNvPr>
            <p:cNvSpPr/>
            <p:nvPr/>
          </p:nvSpPr>
          <p:spPr>
            <a:xfrm>
              <a:off x="2993769" y="481818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9E939A23-DF24-48E4-9969-A11B60B0BC65}"/>
                </a:ext>
              </a:extLst>
            </p:cNvPr>
            <p:cNvSpPr/>
            <p:nvPr/>
          </p:nvSpPr>
          <p:spPr>
            <a:xfrm>
              <a:off x="3353769"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8486E525-9D39-4632-A92F-EA27AE1B3709}"/>
                </a:ext>
              </a:extLst>
            </p:cNvPr>
            <p:cNvSpPr/>
            <p:nvPr/>
          </p:nvSpPr>
          <p:spPr>
            <a:xfrm>
              <a:off x="3713769"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35CC50-D45F-4059-881C-D463C04E48DD}"/>
                </a:ext>
              </a:extLst>
            </p:cNvPr>
            <p:cNvSpPr/>
            <p:nvPr/>
          </p:nvSpPr>
          <p:spPr>
            <a:xfrm>
              <a:off x="4073769"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3A1137A1-F0B7-4AEA-AC07-64F09BD1E35B}"/>
                </a:ext>
              </a:extLst>
            </p:cNvPr>
            <p:cNvSpPr/>
            <p:nvPr/>
          </p:nvSpPr>
          <p:spPr>
            <a:xfrm>
              <a:off x="3353769"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B2E7CDCD-353C-4C08-8F8B-DFA69705CC0C}"/>
                </a:ext>
              </a:extLst>
            </p:cNvPr>
            <p:cNvSpPr/>
            <p:nvPr/>
          </p:nvSpPr>
          <p:spPr>
            <a:xfrm>
              <a:off x="3713769"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EB3B0183-9063-4DBF-9ED3-488D28DEA047}"/>
                </a:ext>
              </a:extLst>
            </p:cNvPr>
            <p:cNvSpPr/>
            <p:nvPr/>
          </p:nvSpPr>
          <p:spPr>
            <a:xfrm>
              <a:off x="4073769"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D60FF471-F2D4-43AC-B6D0-F469C08CD5A4}"/>
                </a:ext>
              </a:extLst>
            </p:cNvPr>
            <p:cNvSpPr/>
            <p:nvPr/>
          </p:nvSpPr>
          <p:spPr>
            <a:xfrm>
              <a:off x="3353769" y="4458184"/>
              <a:ext cx="364616"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1B3D555C-E1D8-4BD8-9059-8611292881E6}"/>
                </a:ext>
              </a:extLst>
            </p:cNvPr>
            <p:cNvSpPr/>
            <p:nvPr/>
          </p:nvSpPr>
          <p:spPr>
            <a:xfrm>
              <a:off x="3716077" y="445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A92763FF-DDCD-48B2-B11F-2FF9872EE4A6}"/>
                </a:ext>
              </a:extLst>
            </p:cNvPr>
            <p:cNvSpPr/>
            <p:nvPr/>
          </p:nvSpPr>
          <p:spPr>
            <a:xfrm>
              <a:off x="4073769" y="445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37CA1F50-1D7D-4E96-B1D5-7A4D47CBDCAD}"/>
                </a:ext>
              </a:extLst>
            </p:cNvPr>
            <p:cNvSpPr/>
            <p:nvPr/>
          </p:nvSpPr>
          <p:spPr>
            <a:xfrm>
              <a:off x="3353769" y="4818184"/>
              <a:ext cx="362308"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4D7284B-7F0D-4EFF-95F7-4767A9AB0667}"/>
                </a:ext>
              </a:extLst>
            </p:cNvPr>
            <p:cNvSpPr/>
            <p:nvPr/>
          </p:nvSpPr>
          <p:spPr>
            <a:xfrm>
              <a:off x="3716077" y="481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5090EE55-D6A6-428C-9AAF-797D5612FCE0}"/>
                </a:ext>
              </a:extLst>
            </p:cNvPr>
            <p:cNvSpPr/>
            <p:nvPr/>
          </p:nvSpPr>
          <p:spPr>
            <a:xfrm>
              <a:off x="4073769" y="481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11B0E4A-7D50-488B-A2AF-9143C5DC8CF0}"/>
                </a:ext>
              </a:extLst>
            </p:cNvPr>
            <p:cNvSpPr/>
            <p:nvPr/>
          </p:nvSpPr>
          <p:spPr>
            <a:xfrm>
              <a:off x="5384425"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7E44F6E6-0090-4E28-AB43-2BBACE3270B2}"/>
                </a:ext>
              </a:extLst>
            </p:cNvPr>
            <p:cNvSpPr/>
            <p:nvPr/>
          </p:nvSpPr>
          <p:spPr>
            <a:xfrm>
              <a:off x="5384425"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BF9298FC-51B1-4513-B87F-08863E8E419B}"/>
                </a:ext>
              </a:extLst>
            </p:cNvPr>
            <p:cNvSpPr/>
            <p:nvPr/>
          </p:nvSpPr>
          <p:spPr>
            <a:xfrm>
              <a:off x="5744425"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9B4071E2-75CF-43F0-B620-7B686B9F8448}"/>
                </a:ext>
              </a:extLst>
            </p:cNvPr>
            <p:cNvSpPr/>
            <p:nvPr/>
          </p:nvSpPr>
          <p:spPr>
            <a:xfrm>
              <a:off x="5744425"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D79B257F-5BBB-4FCF-8A43-4941E600E1B5}"/>
                </a:ext>
              </a:extLst>
            </p:cNvPr>
            <p:cNvSpPr/>
            <p:nvPr/>
          </p:nvSpPr>
          <p:spPr>
            <a:xfrm>
              <a:off x="5744425" y="4458184"/>
              <a:ext cx="364616"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3312F8E4-E366-4AC2-AE5C-9C0ED54B5916}"/>
                </a:ext>
              </a:extLst>
            </p:cNvPr>
            <p:cNvSpPr/>
            <p:nvPr/>
          </p:nvSpPr>
          <p:spPr>
            <a:xfrm>
              <a:off x="6106733" y="445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BA0ED88D-D898-4CE2-990E-A9A125335BA9}"/>
                </a:ext>
              </a:extLst>
            </p:cNvPr>
            <p:cNvSpPr/>
            <p:nvPr/>
          </p:nvSpPr>
          <p:spPr>
            <a:xfrm>
              <a:off x="6464425" y="445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1F503204-81F9-4D67-A9CF-F1A0E2AE72FE}"/>
                </a:ext>
              </a:extLst>
            </p:cNvPr>
            <p:cNvSpPr/>
            <p:nvPr/>
          </p:nvSpPr>
          <p:spPr>
            <a:xfrm>
              <a:off x="6106733" y="481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791E890B-266A-4649-BCFD-0B4E582DA965}"/>
                </a:ext>
              </a:extLst>
            </p:cNvPr>
            <p:cNvSpPr/>
            <p:nvPr/>
          </p:nvSpPr>
          <p:spPr>
            <a:xfrm>
              <a:off x="6464425" y="481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A4BC667B-0D81-49C1-9C69-402BD7FEA869}"/>
                </a:ext>
              </a:extLst>
            </p:cNvPr>
            <p:cNvSpPr/>
            <p:nvPr/>
          </p:nvSpPr>
          <p:spPr>
            <a:xfrm>
              <a:off x="5746806" y="481818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36B6E08F-0B8A-4A43-AD92-8756A5918723}"/>
                </a:ext>
              </a:extLst>
            </p:cNvPr>
            <p:cNvSpPr/>
            <p:nvPr/>
          </p:nvSpPr>
          <p:spPr>
            <a:xfrm>
              <a:off x="6099809" y="3738184"/>
              <a:ext cx="360000" cy="360000"/>
            </a:xfrm>
            <a:prstGeom prst="rect">
              <a:avLst/>
            </a:prstGeom>
            <a:pattFill prst="wdUpDiag">
              <a:fgClr>
                <a:srgbClr val="00B050"/>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E97AFB6B-9D40-48F7-AC16-EB4D7ED74C5E}"/>
                </a:ext>
              </a:extLst>
            </p:cNvPr>
            <p:cNvSpPr/>
            <p:nvPr/>
          </p:nvSpPr>
          <p:spPr>
            <a:xfrm>
              <a:off x="6455193" y="3738184"/>
              <a:ext cx="360000" cy="360000"/>
            </a:xfrm>
            <a:prstGeom prst="rect">
              <a:avLst/>
            </a:prstGeom>
            <a:pattFill prst="wdUpDiag">
              <a:fgClr>
                <a:srgbClr val="00B050"/>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C9000432-ED41-49F9-BC1F-B619B0B524D3}"/>
                </a:ext>
              </a:extLst>
            </p:cNvPr>
            <p:cNvSpPr/>
            <p:nvPr/>
          </p:nvSpPr>
          <p:spPr>
            <a:xfrm>
              <a:off x="7814643"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833BEE76-53CB-45E9-A128-546176145732}"/>
                </a:ext>
              </a:extLst>
            </p:cNvPr>
            <p:cNvSpPr/>
            <p:nvPr/>
          </p:nvSpPr>
          <p:spPr>
            <a:xfrm>
              <a:off x="7814643"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1A331E95-A2B4-44BF-AE30-09EB39C77744}"/>
                </a:ext>
              </a:extLst>
            </p:cNvPr>
            <p:cNvSpPr/>
            <p:nvPr/>
          </p:nvSpPr>
          <p:spPr>
            <a:xfrm>
              <a:off x="7814643" y="4458184"/>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788AA0AE-0F70-4966-9C2E-D770896E23DF}"/>
                </a:ext>
              </a:extLst>
            </p:cNvPr>
            <p:cNvSpPr/>
            <p:nvPr/>
          </p:nvSpPr>
          <p:spPr>
            <a:xfrm>
              <a:off x="7814643" y="4818184"/>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BEBF8620-CA3D-46A8-B6FB-4C1731BA6C5D}"/>
                </a:ext>
              </a:extLst>
            </p:cNvPr>
            <p:cNvSpPr/>
            <p:nvPr/>
          </p:nvSpPr>
          <p:spPr>
            <a:xfrm>
              <a:off x="8174643" y="373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97A1E878-A27F-4385-AB1A-E2898BC50F0E}"/>
                </a:ext>
              </a:extLst>
            </p:cNvPr>
            <p:cNvSpPr/>
            <p:nvPr/>
          </p:nvSpPr>
          <p:spPr>
            <a:xfrm>
              <a:off x="8534643" y="373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7D5CBAC3-2662-4375-A9B2-F986E05742C6}"/>
                </a:ext>
              </a:extLst>
            </p:cNvPr>
            <p:cNvSpPr/>
            <p:nvPr/>
          </p:nvSpPr>
          <p:spPr>
            <a:xfrm>
              <a:off x="8894643" y="373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7DB46EDE-C9A0-4747-8672-47800F0A34BE}"/>
                </a:ext>
              </a:extLst>
            </p:cNvPr>
            <p:cNvSpPr/>
            <p:nvPr/>
          </p:nvSpPr>
          <p:spPr>
            <a:xfrm>
              <a:off x="8174643" y="4098184"/>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9F0BF6A4-1B75-4C12-B8B8-FF48D1B87C37}"/>
                </a:ext>
              </a:extLst>
            </p:cNvPr>
            <p:cNvSpPr/>
            <p:nvPr/>
          </p:nvSpPr>
          <p:spPr>
            <a:xfrm>
              <a:off x="8534643" y="409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92C1738E-6B0E-43C0-B8DD-B1F28D9EB1B8}"/>
                </a:ext>
              </a:extLst>
            </p:cNvPr>
            <p:cNvSpPr/>
            <p:nvPr/>
          </p:nvSpPr>
          <p:spPr>
            <a:xfrm>
              <a:off x="8894643" y="409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9A8DD9FB-256B-4E3C-BE65-3EC210A0FC1F}"/>
                </a:ext>
              </a:extLst>
            </p:cNvPr>
            <p:cNvSpPr/>
            <p:nvPr/>
          </p:nvSpPr>
          <p:spPr>
            <a:xfrm>
              <a:off x="8174643" y="4458184"/>
              <a:ext cx="364616"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9DC09C1E-04C1-4ED1-9766-3F0CF1A7AE17}"/>
                </a:ext>
              </a:extLst>
            </p:cNvPr>
            <p:cNvSpPr/>
            <p:nvPr/>
          </p:nvSpPr>
          <p:spPr>
            <a:xfrm>
              <a:off x="8536951" y="445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8E5CA180-E888-4041-8612-CD9AA05E32CA}"/>
                </a:ext>
              </a:extLst>
            </p:cNvPr>
            <p:cNvSpPr/>
            <p:nvPr/>
          </p:nvSpPr>
          <p:spPr>
            <a:xfrm>
              <a:off x="8894643" y="445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C3FDDA74-4AEE-4C2B-91DD-E51F738816A5}"/>
                </a:ext>
              </a:extLst>
            </p:cNvPr>
            <p:cNvSpPr/>
            <p:nvPr/>
          </p:nvSpPr>
          <p:spPr>
            <a:xfrm>
              <a:off x="8174643" y="4818184"/>
              <a:ext cx="362308"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1E9708DD-667A-44A3-9252-B19831272F79}"/>
                </a:ext>
              </a:extLst>
            </p:cNvPr>
            <p:cNvSpPr/>
            <p:nvPr/>
          </p:nvSpPr>
          <p:spPr>
            <a:xfrm>
              <a:off x="8536951" y="481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B83A97E8-DBC5-4D12-BA7A-7C7DA432CB10}"/>
                </a:ext>
              </a:extLst>
            </p:cNvPr>
            <p:cNvSpPr/>
            <p:nvPr/>
          </p:nvSpPr>
          <p:spPr>
            <a:xfrm>
              <a:off x="8894643" y="4818184"/>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D55923C0-B8F0-4379-8D89-B93659EFEFE1}"/>
                </a:ext>
              </a:extLst>
            </p:cNvPr>
            <p:cNvSpPr/>
            <p:nvPr/>
          </p:nvSpPr>
          <p:spPr>
            <a:xfrm>
              <a:off x="5384425" y="4818184"/>
              <a:ext cx="360000" cy="360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3" name="Straight Arrow Connector 112">
              <a:extLst>
                <a:ext uri="{FF2B5EF4-FFF2-40B4-BE49-F238E27FC236}">
                  <a16:creationId xmlns:a16="http://schemas.microsoft.com/office/drawing/2014/main" id="{0362DD1D-A80E-4542-A47F-DBA3F2A304B6}"/>
                </a:ext>
              </a:extLst>
            </p:cNvPr>
            <p:cNvCxnSpPr/>
            <p:nvPr/>
          </p:nvCxnSpPr>
          <p:spPr>
            <a:xfrm>
              <a:off x="4561337" y="4433203"/>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114">
              <a:extLst>
                <a:ext uri="{FF2B5EF4-FFF2-40B4-BE49-F238E27FC236}">
                  <a16:creationId xmlns:a16="http://schemas.microsoft.com/office/drawing/2014/main" id="{5DC599FE-7DC2-4DE9-B70C-ED591E01CD44}"/>
                </a:ext>
              </a:extLst>
            </p:cNvPr>
            <p:cNvCxnSpPr/>
            <p:nvPr/>
          </p:nvCxnSpPr>
          <p:spPr>
            <a:xfrm>
              <a:off x="6950905" y="4433203"/>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8D9BE0E-9E3C-49BE-BD20-0A3DB1F15DCE}"/>
                </a:ext>
              </a:extLst>
            </p:cNvPr>
            <p:cNvSpPr/>
            <p:nvPr/>
          </p:nvSpPr>
          <p:spPr>
            <a:xfrm>
              <a:off x="5384425" y="4458184"/>
              <a:ext cx="360000" cy="360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8BCB5360-B43D-49C4-BED0-24524483BFE6}"/>
                </a:ext>
              </a:extLst>
            </p:cNvPr>
            <p:cNvSpPr/>
            <p:nvPr/>
          </p:nvSpPr>
          <p:spPr>
            <a:xfrm>
              <a:off x="6103285" y="4098184"/>
              <a:ext cx="360000" cy="360000"/>
            </a:xfrm>
            <a:prstGeom prst="rect">
              <a:avLst/>
            </a:prstGeom>
            <a:pattFill prst="wdUpDiag">
              <a:fgClr>
                <a:srgbClr val="00B050"/>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541B705E-F0A5-4D7B-A84B-B8F61A342CDE}"/>
                </a:ext>
              </a:extLst>
            </p:cNvPr>
            <p:cNvSpPr/>
            <p:nvPr/>
          </p:nvSpPr>
          <p:spPr>
            <a:xfrm>
              <a:off x="6458669" y="4098184"/>
              <a:ext cx="360000" cy="360000"/>
            </a:xfrm>
            <a:prstGeom prst="rect">
              <a:avLst/>
            </a:prstGeom>
            <a:pattFill prst="wdUpDiag">
              <a:fgClr>
                <a:srgbClr val="00B050"/>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8" name="Groupe 67">
            <a:extLst>
              <a:ext uri="{FF2B5EF4-FFF2-40B4-BE49-F238E27FC236}">
                <a16:creationId xmlns:a16="http://schemas.microsoft.com/office/drawing/2014/main" id="{F53C5AC1-4DF6-4D56-9FB1-430ECD878ACE}"/>
              </a:ext>
            </a:extLst>
          </p:cNvPr>
          <p:cNvGrpSpPr/>
          <p:nvPr/>
        </p:nvGrpSpPr>
        <p:grpSpPr>
          <a:xfrm>
            <a:off x="2989153" y="1317517"/>
            <a:ext cx="6265490" cy="1456334"/>
            <a:chOff x="2989153" y="1659009"/>
            <a:chExt cx="6265490" cy="1456334"/>
          </a:xfrm>
        </p:grpSpPr>
        <p:sp>
          <p:nvSpPr>
            <p:cNvPr id="69" name="Rectangle 68">
              <a:extLst>
                <a:ext uri="{FF2B5EF4-FFF2-40B4-BE49-F238E27FC236}">
                  <a16:creationId xmlns:a16="http://schemas.microsoft.com/office/drawing/2014/main" id="{915C9AFA-312E-438A-9167-A0D3B11DB374}"/>
                </a:ext>
              </a:extLst>
            </p:cNvPr>
            <p:cNvSpPr/>
            <p:nvPr/>
          </p:nvSpPr>
          <p:spPr>
            <a:xfrm>
              <a:off x="2989153" y="167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B2C94C0E-D00F-45AC-B7B8-81EEC92E39AD}"/>
                </a:ext>
              </a:extLst>
            </p:cNvPr>
            <p:cNvSpPr/>
            <p:nvPr/>
          </p:nvSpPr>
          <p:spPr>
            <a:xfrm>
              <a:off x="2989153" y="203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A673D692-913D-48D9-84AC-D16187C00462}"/>
                </a:ext>
              </a:extLst>
            </p:cNvPr>
            <p:cNvSpPr/>
            <p:nvPr/>
          </p:nvSpPr>
          <p:spPr>
            <a:xfrm>
              <a:off x="2989153" y="239534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3D704FF5-659C-4741-A348-04BF069A1E21}"/>
                </a:ext>
              </a:extLst>
            </p:cNvPr>
            <p:cNvSpPr/>
            <p:nvPr/>
          </p:nvSpPr>
          <p:spPr>
            <a:xfrm>
              <a:off x="2989153" y="275534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4EB981FC-521C-4BF4-ACF0-F7C211E40620}"/>
                </a:ext>
              </a:extLst>
            </p:cNvPr>
            <p:cNvSpPr/>
            <p:nvPr/>
          </p:nvSpPr>
          <p:spPr>
            <a:xfrm>
              <a:off x="3349153" y="167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62080753-B355-4CEF-8F33-28E52240C290}"/>
                </a:ext>
              </a:extLst>
            </p:cNvPr>
            <p:cNvSpPr/>
            <p:nvPr/>
          </p:nvSpPr>
          <p:spPr>
            <a:xfrm>
              <a:off x="3709153" y="167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C96A1FF1-6420-4B78-833C-8FE8E17B0EEA}"/>
                </a:ext>
              </a:extLst>
            </p:cNvPr>
            <p:cNvSpPr/>
            <p:nvPr/>
          </p:nvSpPr>
          <p:spPr>
            <a:xfrm>
              <a:off x="4069153" y="167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1E7F13C7-2DBC-4428-B114-7E6EB4B45934}"/>
                </a:ext>
              </a:extLst>
            </p:cNvPr>
            <p:cNvSpPr/>
            <p:nvPr/>
          </p:nvSpPr>
          <p:spPr>
            <a:xfrm>
              <a:off x="3349153" y="203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5452163B-BA68-4127-8D51-74BDAF02F379}"/>
                </a:ext>
              </a:extLst>
            </p:cNvPr>
            <p:cNvSpPr/>
            <p:nvPr/>
          </p:nvSpPr>
          <p:spPr>
            <a:xfrm>
              <a:off x="3709153" y="203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CCDA234B-1CD3-4BBD-907E-3171293FE747}"/>
                </a:ext>
              </a:extLst>
            </p:cNvPr>
            <p:cNvSpPr/>
            <p:nvPr/>
          </p:nvSpPr>
          <p:spPr>
            <a:xfrm>
              <a:off x="4069153" y="2035343"/>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0C86891A-4BBB-44E5-877C-D7E0A9D38F43}"/>
                </a:ext>
              </a:extLst>
            </p:cNvPr>
            <p:cNvSpPr/>
            <p:nvPr/>
          </p:nvSpPr>
          <p:spPr>
            <a:xfrm>
              <a:off x="3349153" y="2395343"/>
              <a:ext cx="364616"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47092676-C792-4E7D-B968-DF04DDEE36DB}"/>
                </a:ext>
              </a:extLst>
            </p:cNvPr>
            <p:cNvSpPr/>
            <p:nvPr/>
          </p:nvSpPr>
          <p:spPr>
            <a:xfrm>
              <a:off x="3711461" y="239534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D5CA2638-39E1-422F-9530-E4A3A600EBC9}"/>
                </a:ext>
              </a:extLst>
            </p:cNvPr>
            <p:cNvSpPr/>
            <p:nvPr/>
          </p:nvSpPr>
          <p:spPr>
            <a:xfrm>
              <a:off x="4069153" y="239534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D72BF949-FCFB-49FF-B64D-AF5140236D13}"/>
                </a:ext>
              </a:extLst>
            </p:cNvPr>
            <p:cNvSpPr/>
            <p:nvPr/>
          </p:nvSpPr>
          <p:spPr>
            <a:xfrm>
              <a:off x="3349153" y="2755343"/>
              <a:ext cx="362308"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A0AA7281-1048-4AC9-8898-869616E9F974}"/>
                </a:ext>
              </a:extLst>
            </p:cNvPr>
            <p:cNvSpPr/>
            <p:nvPr/>
          </p:nvSpPr>
          <p:spPr>
            <a:xfrm>
              <a:off x="3711461" y="275534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7130C973-CD83-42C8-9A03-9339732BBF66}"/>
                </a:ext>
              </a:extLst>
            </p:cNvPr>
            <p:cNvSpPr/>
            <p:nvPr/>
          </p:nvSpPr>
          <p:spPr>
            <a:xfrm>
              <a:off x="4069153" y="275534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03730DD1-8267-4519-9660-253BC032CA80}"/>
                </a:ext>
              </a:extLst>
            </p:cNvPr>
            <p:cNvSpPr/>
            <p:nvPr/>
          </p:nvSpPr>
          <p:spPr>
            <a:xfrm>
              <a:off x="5384425" y="165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FA80F62C-D269-409D-A8C8-A7B7B21FD854}"/>
                </a:ext>
              </a:extLst>
            </p:cNvPr>
            <p:cNvSpPr/>
            <p:nvPr/>
          </p:nvSpPr>
          <p:spPr>
            <a:xfrm>
              <a:off x="5384425" y="201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6D1775BD-26C1-4DAA-8239-EA057CB24886}"/>
                </a:ext>
              </a:extLst>
            </p:cNvPr>
            <p:cNvSpPr/>
            <p:nvPr/>
          </p:nvSpPr>
          <p:spPr>
            <a:xfrm>
              <a:off x="5744425" y="165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4BD09D28-5D1D-4358-BB3F-66693A05EA24}"/>
                </a:ext>
              </a:extLst>
            </p:cNvPr>
            <p:cNvSpPr/>
            <p:nvPr/>
          </p:nvSpPr>
          <p:spPr>
            <a:xfrm>
              <a:off x="6104425" y="165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BBA030D2-CB62-4753-96FC-491EB930757C}"/>
                </a:ext>
              </a:extLst>
            </p:cNvPr>
            <p:cNvSpPr/>
            <p:nvPr/>
          </p:nvSpPr>
          <p:spPr>
            <a:xfrm>
              <a:off x="5744425" y="201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0323D495-35EB-45DF-895A-B6F427C368E2}"/>
                </a:ext>
              </a:extLst>
            </p:cNvPr>
            <p:cNvSpPr/>
            <p:nvPr/>
          </p:nvSpPr>
          <p:spPr>
            <a:xfrm>
              <a:off x="5744425" y="2379009"/>
              <a:ext cx="364616"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9C10A7C9-CFA5-4B69-8A94-562E7077C075}"/>
                </a:ext>
              </a:extLst>
            </p:cNvPr>
            <p:cNvSpPr/>
            <p:nvPr/>
          </p:nvSpPr>
          <p:spPr>
            <a:xfrm>
              <a:off x="6106733" y="237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0BFD6812-F8A3-434C-B18A-62921C28A54F}"/>
                </a:ext>
              </a:extLst>
            </p:cNvPr>
            <p:cNvSpPr/>
            <p:nvPr/>
          </p:nvSpPr>
          <p:spPr>
            <a:xfrm>
              <a:off x="6464425" y="237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92">
              <a:extLst>
                <a:ext uri="{FF2B5EF4-FFF2-40B4-BE49-F238E27FC236}">
                  <a16:creationId xmlns:a16="http://schemas.microsoft.com/office/drawing/2014/main" id="{32855340-B364-4282-9FFC-F60325021956}"/>
                </a:ext>
              </a:extLst>
            </p:cNvPr>
            <p:cNvSpPr/>
            <p:nvPr/>
          </p:nvSpPr>
          <p:spPr>
            <a:xfrm>
              <a:off x="5744425" y="2739009"/>
              <a:ext cx="362308"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1E52FE14-27AF-4ABA-87A2-614AEDB42848}"/>
                </a:ext>
              </a:extLst>
            </p:cNvPr>
            <p:cNvSpPr/>
            <p:nvPr/>
          </p:nvSpPr>
          <p:spPr>
            <a:xfrm>
              <a:off x="6106733" y="273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6CB99810-BADA-43EA-BE1C-6838EA5AB58F}"/>
                </a:ext>
              </a:extLst>
            </p:cNvPr>
            <p:cNvSpPr/>
            <p:nvPr/>
          </p:nvSpPr>
          <p:spPr>
            <a:xfrm>
              <a:off x="6464425" y="273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2A0CDA87-3FBE-4FFB-9845-C8A5757DAD5E}"/>
                </a:ext>
              </a:extLst>
            </p:cNvPr>
            <p:cNvSpPr/>
            <p:nvPr/>
          </p:nvSpPr>
          <p:spPr>
            <a:xfrm>
              <a:off x="6104425" y="2019009"/>
              <a:ext cx="360000" cy="360000"/>
            </a:xfrm>
            <a:prstGeom prst="rect">
              <a:avLst/>
            </a:prstGeom>
            <a:solidFill>
              <a:srgbClr val="CC99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C7137373-41D7-455F-A962-5CE20A04EC17}"/>
                </a:ext>
              </a:extLst>
            </p:cNvPr>
            <p:cNvSpPr/>
            <p:nvPr/>
          </p:nvSpPr>
          <p:spPr>
            <a:xfrm>
              <a:off x="5384425" y="2739009"/>
              <a:ext cx="360000" cy="360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623D803A-2E70-4820-BDD1-3C46443D8074}"/>
                </a:ext>
              </a:extLst>
            </p:cNvPr>
            <p:cNvSpPr/>
            <p:nvPr/>
          </p:nvSpPr>
          <p:spPr>
            <a:xfrm>
              <a:off x="7814643" y="165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FBD59ACA-975C-48C2-B6DC-A59278CD1610}"/>
                </a:ext>
              </a:extLst>
            </p:cNvPr>
            <p:cNvSpPr/>
            <p:nvPr/>
          </p:nvSpPr>
          <p:spPr>
            <a:xfrm>
              <a:off x="7814643" y="201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37AD60EB-6F01-41F0-AA0F-36536236C0E1}"/>
                </a:ext>
              </a:extLst>
            </p:cNvPr>
            <p:cNvSpPr/>
            <p:nvPr/>
          </p:nvSpPr>
          <p:spPr>
            <a:xfrm>
              <a:off x="7814643" y="2379009"/>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62498DC1-87D1-458A-91E5-21A0581CAC9C}"/>
                </a:ext>
              </a:extLst>
            </p:cNvPr>
            <p:cNvSpPr/>
            <p:nvPr/>
          </p:nvSpPr>
          <p:spPr>
            <a:xfrm>
              <a:off x="8174643" y="165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A14F3418-2A38-4A34-A587-9EA7087B00B8}"/>
                </a:ext>
              </a:extLst>
            </p:cNvPr>
            <p:cNvSpPr/>
            <p:nvPr/>
          </p:nvSpPr>
          <p:spPr>
            <a:xfrm>
              <a:off x="8534643" y="1659009"/>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DA11ECC2-9A30-440F-98AC-40B195FC9983}"/>
                </a:ext>
              </a:extLst>
            </p:cNvPr>
            <p:cNvSpPr/>
            <p:nvPr/>
          </p:nvSpPr>
          <p:spPr>
            <a:xfrm>
              <a:off x="8894643" y="1659009"/>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FD705BAC-0181-4ABD-AA2D-958BDC9F03AB}"/>
                </a:ext>
              </a:extLst>
            </p:cNvPr>
            <p:cNvSpPr/>
            <p:nvPr/>
          </p:nvSpPr>
          <p:spPr>
            <a:xfrm>
              <a:off x="8174643" y="2019009"/>
              <a:ext cx="360000" cy="36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D047F761-F44F-4DE8-8816-C4CB9C58836C}"/>
                </a:ext>
              </a:extLst>
            </p:cNvPr>
            <p:cNvSpPr/>
            <p:nvPr/>
          </p:nvSpPr>
          <p:spPr>
            <a:xfrm>
              <a:off x="8894643" y="2019009"/>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4CC1A653-A75D-416D-AEA1-053B9CD989D1}"/>
                </a:ext>
              </a:extLst>
            </p:cNvPr>
            <p:cNvSpPr/>
            <p:nvPr/>
          </p:nvSpPr>
          <p:spPr>
            <a:xfrm>
              <a:off x="8174643" y="2379009"/>
              <a:ext cx="364616"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90188A52-18E1-4CBE-B306-D17A49FB63C9}"/>
                </a:ext>
              </a:extLst>
            </p:cNvPr>
            <p:cNvSpPr/>
            <p:nvPr/>
          </p:nvSpPr>
          <p:spPr>
            <a:xfrm>
              <a:off x="8536951" y="237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87AE8C21-21E3-4CDB-82C1-42F9B140D64D}"/>
                </a:ext>
              </a:extLst>
            </p:cNvPr>
            <p:cNvSpPr/>
            <p:nvPr/>
          </p:nvSpPr>
          <p:spPr>
            <a:xfrm>
              <a:off x="8894643" y="237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F21946ED-4B72-4E25-AB0C-E221E56574A9}"/>
                </a:ext>
              </a:extLst>
            </p:cNvPr>
            <p:cNvSpPr/>
            <p:nvPr/>
          </p:nvSpPr>
          <p:spPr>
            <a:xfrm>
              <a:off x="8174643" y="2739009"/>
              <a:ext cx="362308"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A28C5D45-640D-49DF-A2B3-57936B1A1AB1}"/>
                </a:ext>
              </a:extLst>
            </p:cNvPr>
            <p:cNvSpPr/>
            <p:nvPr/>
          </p:nvSpPr>
          <p:spPr>
            <a:xfrm>
              <a:off x="8536951" y="273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2E14C837-9093-495A-AF67-F478C916F3E9}"/>
                </a:ext>
              </a:extLst>
            </p:cNvPr>
            <p:cNvSpPr/>
            <p:nvPr/>
          </p:nvSpPr>
          <p:spPr>
            <a:xfrm>
              <a:off x="8894643" y="27390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473087E7-39D4-41FA-A49F-25FF18571299}"/>
                </a:ext>
              </a:extLst>
            </p:cNvPr>
            <p:cNvSpPr/>
            <p:nvPr/>
          </p:nvSpPr>
          <p:spPr>
            <a:xfrm>
              <a:off x="8534643" y="2019009"/>
              <a:ext cx="360000" cy="36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FCD76363-2DC7-49F1-9134-1FD82B8E1F93}"/>
                </a:ext>
              </a:extLst>
            </p:cNvPr>
            <p:cNvSpPr/>
            <p:nvPr/>
          </p:nvSpPr>
          <p:spPr>
            <a:xfrm>
              <a:off x="7814643" y="2739009"/>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43E9CFC3-695F-412C-97E3-C2E988CA0F95}"/>
                </a:ext>
              </a:extLst>
            </p:cNvPr>
            <p:cNvSpPr/>
            <p:nvPr/>
          </p:nvSpPr>
          <p:spPr>
            <a:xfrm>
              <a:off x="6464425" y="1659009"/>
              <a:ext cx="360000" cy="360000"/>
            </a:xfrm>
            <a:prstGeom prst="rect">
              <a:avLst/>
            </a:prstGeom>
            <a:pattFill prst="wdUpDiag">
              <a:fgClr>
                <a:srgbClr val="00B050"/>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5" name="Straight Arrow Connector 111">
              <a:extLst>
                <a:ext uri="{FF2B5EF4-FFF2-40B4-BE49-F238E27FC236}">
                  <a16:creationId xmlns:a16="http://schemas.microsoft.com/office/drawing/2014/main" id="{FE0258C0-4438-4B73-BCD3-4E034BBF6BA5}"/>
                </a:ext>
              </a:extLst>
            </p:cNvPr>
            <p:cNvCxnSpPr/>
            <p:nvPr/>
          </p:nvCxnSpPr>
          <p:spPr>
            <a:xfrm>
              <a:off x="4536975" y="2395343"/>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3">
              <a:extLst>
                <a:ext uri="{FF2B5EF4-FFF2-40B4-BE49-F238E27FC236}">
                  <a16:creationId xmlns:a16="http://schemas.microsoft.com/office/drawing/2014/main" id="{5F30FCF3-2903-4FF7-882C-802FBF8E9299}"/>
                </a:ext>
              </a:extLst>
            </p:cNvPr>
            <p:cNvCxnSpPr/>
            <p:nvPr/>
          </p:nvCxnSpPr>
          <p:spPr>
            <a:xfrm>
              <a:off x="6926543" y="2395343"/>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A4EC7CE5-9F27-4B11-8986-FE3DFA6500E3}"/>
                </a:ext>
              </a:extLst>
            </p:cNvPr>
            <p:cNvSpPr/>
            <p:nvPr/>
          </p:nvSpPr>
          <p:spPr>
            <a:xfrm>
              <a:off x="5384425" y="2379009"/>
              <a:ext cx="360000" cy="360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Rectangle 117">
              <a:extLst>
                <a:ext uri="{FF2B5EF4-FFF2-40B4-BE49-F238E27FC236}">
                  <a16:creationId xmlns:a16="http://schemas.microsoft.com/office/drawing/2014/main" id="{86607E44-25ED-4FE6-A8A9-BBCE04109548}"/>
                </a:ext>
              </a:extLst>
            </p:cNvPr>
            <p:cNvSpPr/>
            <p:nvPr/>
          </p:nvSpPr>
          <p:spPr>
            <a:xfrm>
              <a:off x="6466536" y="2022386"/>
              <a:ext cx="360000" cy="360000"/>
            </a:xfrm>
            <a:prstGeom prst="rect">
              <a:avLst/>
            </a:prstGeom>
            <a:pattFill prst="wdUpDiag">
              <a:fgClr>
                <a:srgbClr val="00B050"/>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9" name="Rectangle : coins arrondis 118">
            <a:extLst>
              <a:ext uri="{FF2B5EF4-FFF2-40B4-BE49-F238E27FC236}">
                <a16:creationId xmlns:a16="http://schemas.microsoft.com/office/drawing/2014/main" id="{5A2865C5-8135-4898-A49E-90A2832331C5}"/>
              </a:ext>
            </a:extLst>
          </p:cNvPr>
          <p:cNvSpPr/>
          <p:nvPr/>
        </p:nvSpPr>
        <p:spPr>
          <a:xfrm>
            <a:off x="9713751" y="1693851"/>
            <a:ext cx="2060864" cy="69855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sym typeface="Wingdings" panose="05000000000000000000" pitchFamily="2" charset="2"/>
              </a:rPr>
              <a:t>No Net Loss</a:t>
            </a:r>
          </a:p>
        </p:txBody>
      </p:sp>
      <p:sp>
        <p:nvSpPr>
          <p:cNvPr id="120" name="Rectangle : coins arrondis 119">
            <a:extLst>
              <a:ext uri="{FF2B5EF4-FFF2-40B4-BE49-F238E27FC236}">
                <a16:creationId xmlns:a16="http://schemas.microsoft.com/office/drawing/2014/main" id="{D28C150C-7E0F-4078-A30B-CDCF0D3ABD05}"/>
              </a:ext>
            </a:extLst>
          </p:cNvPr>
          <p:cNvSpPr/>
          <p:nvPr/>
        </p:nvSpPr>
        <p:spPr>
          <a:xfrm>
            <a:off x="9713751" y="3300010"/>
            <a:ext cx="2060864" cy="69855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sym typeface="Wingdings" panose="05000000000000000000" pitchFamily="2" charset="2"/>
              </a:rPr>
              <a:t>Net Gain</a:t>
            </a:r>
          </a:p>
        </p:txBody>
      </p:sp>
      <p:sp>
        <p:nvSpPr>
          <p:cNvPr id="121" name="Rectangle : coins arrondis 120">
            <a:extLst>
              <a:ext uri="{FF2B5EF4-FFF2-40B4-BE49-F238E27FC236}">
                <a16:creationId xmlns:a16="http://schemas.microsoft.com/office/drawing/2014/main" id="{F7CFAF72-277B-4212-A13E-A2DDC626613A}"/>
              </a:ext>
            </a:extLst>
          </p:cNvPr>
          <p:cNvSpPr/>
          <p:nvPr/>
        </p:nvSpPr>
        <p:spPr>
          <a:xfrm>
            <a:off x="1962570" y="5433270"/>
            <a:ext cx="8236507" cy="59138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The impact – offset ratio determines the final outcome</a:t>
            </a:r>
            <a:endParaRPr lang="en-US" sz="2400" dirty="0">
              <a:solidFill>
                <a:schemeClr val="bg1"/>
              </a:solidFill>
            </a:endParaRPr>
          </a:p>
        </p:txBody>
      </p:sp>
      <p:sp>
        <p:nvSpPr>
          <p:cNvPr id="122" name="Rectangle : coins arrondis 121">
            <a:extLst>
              <a:ext uri="{FF2B5EF4-FFF2-40B4-BE49-F238E27FC236}">
                <a16:creationId xmlns:a16="http://schemas.microsoft.com/office/drawing/2014/main" id="{A4467D7E-FA56-42A7-ADA9-46F6D862E617}"/>
              </a:ext>
            </a:extLst>
          </p:cNvPr>
          <p:cNvSpPr/>
          <p:nvPr/>
        </p:nvSpPr>
        <p:spPr>
          <a:xfrm>
            <a:off x="1986171" y="4718469"/>
            <a:ext cx="8236507" cy="59138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Restoration doesn’t always work and can take time</a:t>
            </a:r>
            <a:endParaRPr lang="en-US" sz="2400" dirty="0">
              <a:solidFill>
                <a:schemeClr val="bg1"/>
              </a:solidFill>
            </a:endParaRPr>
          </a:p>
        </p:txBody>
      </p:sp>
    </p:spTree>
    <p:extLst>
      <p:ext uri="{BB962C8B-B14F-4D97-AF65-F5344CB8AC3E}">
        <p14:creationId xmlns:p14="http://schemas.microsoft.com/office/powerpoint/2010/main" val="30055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Key concepts</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785612" y="2947356"/>
            <a:ext cx="10393250" cy="707886"/>
          </a:xfrm>
          <a:prstGeom prst="rect">
            <a:avLst/>
          </a:prstGeom>
          <a:noFill/>
        </p:spPr>
        <p:txBody>
          <a:bodyPr wrap="square" rtlCol="0">
            <a:spAutoFit/>
          </a:bodyPr>
          <a:lstStyle/>
          <a:p>
            <a:pPr algn="ctr" defTabSz="768111"/>
            <a:r>
              <a:rPr lang="fr-FR" sz="4000" b="1" dirty="0">
                <a:latin typeface="Calibri" panose="020F0502020204030204" pitchFamily="34" charset="0"/>
              </a:rPr>
              <a:t>Will protection </a:t>
            </a:r>
            <a:r>
              <a:rPr lang="fr-FR" sz="4000" b="1" dirty="0" err="1">
                <a:latin typeface="Calibri" panose="020F0502020204030204" pitchFamily="34" charset="0"/>
              </a:rPr>
              <a:t>result</a:t>
            </a:r>
            <a:r>
              <a:rPr lang="fr-FR" sz="4000" b="1" dirty="0">
                <a:latin typeface="Calibri" panose="020F0502020204030204" pitchFamily="34" charset="0"/>
              </a:rPr>
              <a:t> in gains for </a:t>
            </a:r>
            <a:r>
              <a:rPr lang="fr-FR" sz="4000" b="1" dirty="0" err="1">
                <a:latin typeface="Calibri" panose="020F0502020204030204" pitchFamily="34" charset="0"/>
              </a:rPr>
              <a:t>biodiversity</a:t>
            </a:r>
            <a:r>
              <a:rPr lang="fr-FR" sz="4000" b="1" dirty="0">
                <a:latin typeface="Calibri" panose="020F0502020204030204" pitchFamily="34" charset="0"/>
              </a:rPr>
              <a:t>?</a:t>
            </a:r>
          </a:p>
        </p:txBody>
      </p:sp>
    </p:spTree>
    <p:extLst>
      <p:ext uri="{BB962C8B-B14F-4D97-AF65-F5344CB8AC3E}">
        <p14:creationId xmlns:p14="http://schemas.microsoft.com/office/powerpoint/2010/main" val="3138710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FDCC8-CD91-4476-A27A-72296ACADF01}"/>
              </a:ext>
            </a:extLst>
          </p:cNvPr>
          <p:cNvSpPr>
            <a:spLocks noGrp="1"/>
          </p:cNvSpPr>
          <p:nvPr>
            <p:ph type="title"/>
          </p:nvPr>
        </p:nvSpPr>
        <p:spPr>
          <a:xfrm>
            <a:off x="785237" y="-230854"/>
            <a:ext cx="9323963" cy="1325563"/>
          </a:xfrm>
        </p:spPr>
        <p:txBody>
          <a:bodyPr/>
          <a:lstStyle/>
          <a:p>
            <a:r>
              <a:rPr lang="fr-FR" sz="3000" dirty="0">
                <a:solidFill>
                  <a:schemeClr val="bg1"/>
                </a:solidFill>
                <a:latin typeface="Arial" panose="020B0604020202020204" pitchFamily="34" charset="0"/>
                <a:cs typeface="Arial" panose="020B0604020202020204" pitchFamily="34" charset="0"/>
              </a:rPr>
              <a:t>Can </a:t>
            </a:r>
            <a:r>
              <a:rPr lang="fr-FR" sz="3000" dirty="0" err="1">
                <a:solidFill>
                  <a:schemeClr val="bg1"/>
                </a:solidFill>
                <a:latin typeface="Arial" panose="020B0604020202020204" pitchFamily="34" charset="0"/>
                <a:cs typeface="Arial" panose="020B0604020202020204" pitchFamily="34" charset="0"/>
              </a:rPr>
              <a:t>biodiversity</a:t>
            </a:r>
            <a:r>
              <a:rPr lang="fr-FR" sz="3000" dirty="0">
                <a:solidFill>
                  <a:schemeClr val="bg1"/>
                </a:solidFill>
                <a:latin typeface="Arial" panose="020B0604020202020204" pitchFamily="34" charset="0"/>
                <a:cs typeface="Arial" panose="020B0604020202020204" pitchFamily="34" charset="0"/>
              </a:rPr>
              <a:t> protection </a:t>
            </a:r>
            <a:r>
              <a:rPr lang="fr-FR" sz="3000" dirty="0" err="1">
                <a:solidFill>
                  <a:schemeClr val="bg1"/>
                </a:solidFill>
                <a:latin typeface="Arial" panose="020B0604020202020204" pitchFamily="34" charset="0"/>
                <a:cs typeface="Arial" panose="020B0604020202020204" pitchFamily="34" charset="0"/>
              </a:rPr>
              <a:t>be</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used</a:t>
            </a:r>
            <a:r>
              <a:rPr lang="fr-FR" sz="3000" dirty="0">
                <a:solidFill>
                  <a:schemeClr val="bg1"/>
                </a:solidFill>
                <a:latin typeface="Arial" panose="020B0604020202020204" pitchFamily="34" charset="0"/>
                <a:cs typeface="Arial" panose="020B0604020202020204" pitchFamily="34" charset="0"/>
              </a:rPr>
              <a:t> to offset impacts?</a:t>
            </a:r>
            <a:endParaRPr lang="fr-FR" dirty="0"/>
          </a:p>
        </p:txBody>
      </p:sp>
      <p:sp>
        <p:nvSpPr>
          <p:cNvPr id="5" name="Rectangle 4">
            <a:extLst>
              <a:ext uri="{FF2B5EF4-FFF2-40B4-BE49-F238E27FC236}">
                <a16:creationId xmlns:a16="http://schemas.microsoft.com/office/drawing/2014/main" id="{74A3BBFE-0C00-42CF-80AF-CB25D2887815}"/>
              </a:ext>
            </a:extLst>
          </p:cNvPr>
          <p:cNvSpPr/>
          <p:nvPr/>
        </p:nvSpPr>
        <p:spPr>
          <a:xfrm>
            <a:off x="6043038" y="1564861"/>
            <a:ext cx="5865933" cy="3711785"/>
          </a:xfrm>
          <a:prstGeom prst="rect">
            <a:avLst/>
          </a:prstGeom>
        </p:spPr>
        <p:txBody>
          <a:bodyPr wrap="square">
            <a:spAutoFit/>
          </a:bodyPr>
          <a:lstStyle/>
          <a:p>
            <a:pPr>
              <a:spcBef>
                <a:spcPct val="20000"/>
              </a:spcBef>
              <a:defRPr/>
            </a:pPr>
            <a:r>
              <a:rPr lang="en-US" sz="2400" b="1" dirty="0">
                <a:latin typeface="+mn-lt"/>
                <a:cs typeface="+mn-cs"/>
              </a:rPr>
              <a:t>A typical offset in France from a decade ago</a:t>
            </a:r>
          </a:p>
          <a:p>
            <a:pPr marL="342900" indent="-342900">
              <a:spcBef>
                <a:spcPct val="20000"/>
              </a:spcBef>
              <a:buFont typeface="Arial" pitchFamily="34" charset="0"/>
              <a:buChar char="•"/>
              <a:defRPr/>
            </a:pPr>
            <a:r>
              <a:rPr lang="en-US" sz="2400" dirty="0">
                <a:latin typeface="+mn-lt"/>
                <a:cs typeface="+mn-cs"/>
              </a:rPr>
              <a:t>Pipeline crosses 6ha of protected steppe habitat</a:t>
            </a:r>
          </a:p>
          <a:p>
            <a:pPr marL="342900" indent="-342900">
              <a:spcBef>
                <a:spcPct val="20000"/>
              </a:spcBef>
              <a:buFont typeface="Arial" pitchFamily="34" charset="0"/>
              <a:buChar char="•"/>
              <a:defRPr/>
            </a:pPr>
            <a:r>
              <a:rPr lang="en-US" sz="2400" dirty="0">
                <a:latin typeface="+mn-lt"/>
                <a:cs typeface="+mn-cs"/>
              </a:rPr>
              <a:t>Offset through the purchase of 70ha of existing habitat (at &lt;2% of project cost)</a:t>
            </a:r>
          </a:p>
          <a:p>
            <a:pPr marL="342900" indent="-342900">
              <a:spcBef>
                <a:spcPct val="20000"/>
              </a:spcBef>
              <a:buFont typeface="Arial" pitchFamily="34" charset="0"/>
              <a:buChar char="•"/>
              <a:defRPr/>
            </a:pPr>
            <a:r>
              <a:rPr lang="en-US" sz="2400" dirty="0">
                <a:latin typeface="+mn-lt"/>
                <a:cs typeface="+mn-cs"/>
              </a:rPr>
              <a:t>Land handed over to a local NGO</a:t>
            </a:r>
            <a:br>
              <a:rPr lang="en-US" sz="2400" dirty="0">
                <a:latin typeface="+mn-lt"/>
                <a:cs typeface="+mn-cs"/>
              </a:rPr>
            </a:br>
            <a:r>
              <a:rPr lang="en-US" sz="2400" dirty="0">
                <a:latin typeface="+mn-lt"/>
                <a:cs typeface="+mn-cs"/>
              </a:rPr>
              <a:t>(regional nature reserve status)</a:t>
            </a:r>
          </a:p>
          <a:p>
            <a:pPr marL="342900" indent="-342900">
              <a:spcBef>
                <a:spcPct val="20000"/>
              </a:spcBef>
              <a:buFont typeface="Arial" pitchFamily="34" charset="0"/>
              <a:buChar char="•"/>
              <a:defRPr/>
            </a:pPr>
            <a:r>
              <a:rPr lang="en-US" sz="2400" dirty="0">
                <a:latin typeface="+mn-lt"/>
                <a:cs typeface="+mn-cs"/>
              </a:rPr>
              <a:t>No funding for the management of the offset site!</a:t>
            </a:r>
          </a:p>
        </p:txBody>
      </p:sp>
      <p:pic>
        <p:nvPicPr>
          <p:cNvPr id="6" name="Picture 2">
            <a:extLst>
              <a:ext uri="{FF2B5EF4-FFF2-40B4-BE49-F238E27FC236}">
                <a16:creationId xmlns:a16="http://schemas.microsoft.com/office/drawing/2014/main" id="{0C80AB41-845D-4A8C-B95F-56C64E236EF7}"/>
              </a:ext>
            </a:extLst>
          </p:cNvPr>
          <p:cNvPicPr>
            <a:picLocks noChangeAspect="1" noChangeArrowheads="1"/>
          </p:cNvPicPr>
          <p:nvPr/>
        </p:nvPicPr>
        <p:blipFill>
          <a:blip r:embed="rId3"/>
          <a:srcRect/>
          <a:stretch>
            <a:fillRect/>
          </a:stretch>
        </p:blipFill>
        <p:spPr bwMode="auto">
          <a:xfrm>
            <a:off x="581115" y="1569625"/>
            <a:ext cx="5121583" cy="3412890"/>
          </a:xfrm>
          <a:prstGeom prst="rect">
            <a:avLst/>
          </a:prstGeom>
          <a:ln>
            <a:noFill/>
          </a:ln>
          <a:effectLst>
            <a:outerShdw blurRad="292100" dist="139700" dir="2700000" algn="tl" rotWithShape="0">
              <a:srgbClr val="333333">
                <a:alpha val="65000"/>
              </a:srgbClr>
            </a:outerShdw>
          </a:effectLst>
        </p:spPr>
      </p:pic>
      <p:sp>
        <p:nvSpPr>
          <p:cNvPr id="7" name="ZoneTexte 7">
            <a:extLst>
              <a:ext uri="{FF2B5EF4-FFF2-40B4-BE49-F238E27FC236}">
                <a16:creationId xmlns:a16="http://schemas.microsoft.com/office/drawing/2014/main" id="{4856B53B-D3E4-4234-AB24-257D46DCC3AE}"/>
              </a:ext>
            </a:extLst>
          </p:cNvPr>
          <p:cNvSpPr txBox="1">
            <a:spLocks noChangeArrowheads="1"/>
          </p:cNvSpPr>
          <p:nvPr/>
        </p:nvSpPr>
        <p:spPr bwMode="auto">
          <a:xfrm>
            <a:off x="2122885" y="4982515"/>
            <a:ext cx="3579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r-FR" altLang="fr-FR" sz="1200" dirty="0"/>
              <a:t>Crau sèche </a:t>
            </a:r>
            <a:r>
              <a:rPr lang="fr-FR" altLang="fr-FR" sz="1200" dirty="0">
                <a:latin typeface="Calibri" pitchFamily="34" charset="0"/>
              </a:rPr>
              <a:t>© </a:t>
            </a:r>
            <a:r>
              <a:rPr lang="fr-FR" altLang="fr-FR" sz="1200" dirty="0"/>
              <a:t>A. Wolff - CEEP</a:t>
            </a:r>
          </a:p>
        </p:txBody>
      </p:sp>
      <p:grpSp>
        <p:nvGrpSpPr>
          <p:cNvPr id="8" name="Groupe 7">
            <a:extLst>
              <a:ext uri="{FF2B5EF4-FFF2-40B4-BE49-F238E27FC236}">
                <a16:creationId xmlns:a16="http://schemas.microsoft.com/office/drawing/2014/main" id="{AD704FB0-46E0-414F-8B91-56A6CE473EE0}"/>
              </a:ext>
            </a:extLst>
          </p:cNvPr>
          <p:cNvGrpSpPr>
            <a:grpSpLocks/>
          </p:cNvGrpSpPr>
          <p:nvPr/>
        </p:nvGrpSpPr>
        <p:grpSpPr bwMode="auto">
          <a:xfrm>
            <a:off x="581115" y="1564862"/>
            <a:ext cx="2493962" cy="1930400"/>
            <a:chOff x="4957963" y="1972088"/>
            <a:chExt cx="2494357" cy="1931472"/>
          </a:xfrm>
        </p:grpSpPr>
        <p:sp>
          <p:nvSpPr>
            <p:cNvPr id="9" name="Bande diagonale 8">
              <a:extLst>
                <a:ext uri="{FF2B5EF4-FFF2-40B4-BE49-F238E27FC236}">
                  <a16:creationId xmlns:a16="http://schemas.microsoft.com/office/drawing/2014/main" id="{7859BD5E-A5E4-48EA-A290-A4692EA3A83C}"/>
                </a:ext>
              </a:extLst>
            </p:cNvPr>
            <p:cNvSpPr/>
            <p:nvPr/>
          </p:nvSpPr>
          <p:spPr>
            <a:xfrm>
              <a:off x="4957963" y="1972088"/>
              <a:ext cx="2494357" cy="1931472"/>
            </a:xfrm>
            <a:prstGeom prst="diagStripe">
              <a:avLst>
                <a:gd name="adj" fmla="val 553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800" b="1" dirty="0">
                <a:solidFill>
                  <a:schemeClr val="bg1"/>
                </a:solidFill>
              </a:endParaRPr>
            </a:p>
          </p:txBody>
        </p:sp>
        <p:sp>
          <p:nvSpPr>
            <p:cNvPr id="10" name="ZoneTexte 15">
              <a:extLst>
                <a:ext uri="{FF2B5EF4-FFF2-40B4-BE49-F238E27FC236}">
                  <a16:creationId xmlns:a16="http://schemas.microsoft.com/office/drawing/2014/main" id="{5BBB8DCA-12CB-4F0E-A6F7-7E06BABE3342}"/>
                </a:ext>
              </a:extLst>
            </p:cNvPr>
            <p:cNvSpPr txBox="1">
              <a:spLocks noChangeArrowheads="1"/>
            </p:cNvSpPr>
            <p:nvPr/>
          </p:nvSpPr>
          <p:spPr bwMode="auto">
            <a:xfrm rot="-2248874">
              <a:off x="5364225" y="2573774"/>
              <a:ext cx="9034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800" b="1">
                  <a:solidFill>
                    <a:schemeClr val="bg1"/>
                  </a:solidFill>
                </a:rPr>
                <a:t>x 10</a:t>
              </a:r>
            </a:p>
          </p:txBody>
        </p:sp>
      </p:grpSp>
      <p:sp>
        <p:nvSpPr>
          <p:cNvPr id="11" name="Rectangle : coins arrondis 10">
            <a:extLst>
              <a:ext uri="{FF2B5EF4-FFF2-40B4-BE49-F238E27FC236}">
                <a16:creationId xmlns:a16="http://schemas.microsoft.com/office/drawing/2014/main" id="{68F80B0C-4C79-476C-9781-1D8CFBA04E85}"/>
              </a:ext>
            </a:extLst>
          </p:cNvPr>
          <p:cNvSpPr/>
          <p:nvPr/>
        </p:nvSpPr>
        <p:spPr>
          <a:xfrm>
            <a:off x="3578826" y="5547622"/>
            <a:ext cx="4928423" cy="72636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Is this “no net loss” of biodiversity?</a:t>
            </a:r>
          </a:p>
        </p:txBody>
      </p:sp>
    </p:spTree>
    <p:extLst>
      <p:ext uri="{BB962C8B-B14F-4D97-AF65-F5344CB8AC3E}">
        <p14:creationId xmlns:p14="http://schemas.microsoft.com/office/powerpoint/2010/main" val="9838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600" y="1714225"/>
            <a:ext cx="2520000" cy="20081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7E0383C-BCFA-4CEE-8E53-56E534F8120D}"/>
              </a:ext>
            </a:extLst>
          </p:cNvPr>
          <p:cNvSpPr/>
          <p:nvPr/>
        </p:nvSpPr>
        <p:spPr>
          <a:xfrm>
            <a:off x="3052537" y="208754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053644A-55B9-4646-9082-1DEA994A5E87}"/>
              </a:ext>
            </a:extLst>
          </p:cNvPr>
          <p:cNvSpPr/>
          <p:nvPr/>
        </p:nvSpPr>
        <p:spPr>
          <a:xfrm>
            <a:off x="3052537" y="244754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1282426-FC5A-4B26-9E74-946002D01202}"/>
              </a:ext>
            </a:extLst>
          </p:cNvPr>
          <p:cNvSpPr/>
          <p:nvPr/>
        </p:nvSpPr>
        <p:spPr>
          <a:xfrm>
            <a:off x="3052537" y="280754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8F89D4D-F8E1-4236-9CEC-B0F8E173CFBD}"/>
              </a:ext>
            </a:extLst>
          </p:cNvPr>
          <p:cNvSpPr/>
          <p:nvPr/>
        </p:nvSpPr>
        <p:spPr>
          <a:xfrm>
            <a:off x="3047937" y="3162322"/>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AD1BFA1-9E2F-456A-A3B1-BFA48913C151}"/>
              </a:ext>
            </a:extLst>
          </p:cNvPr>
          <p:cNvSpPr/>
          <p:nvPr/>
        </p:nvSpPr>
        <p:spPr>
          <a:xfrm>
            <a:off x="3412537" y="208754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962FCA2-9F9C-4117-8330-88BFACAD4A25}"/>
              </a:ext>
            </a:extLst>
          </p:cNvPr>
          <p:cNvSpPr/>
          <p:nvPr/>
        </p:nvSpPr>
        <p:spPr>
          <a:xfrm>
            <a:off x="3772537" y="208754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28F80F9-51DB-411A-AD24-346C255D33B4}"/>
              </a:ext>
            </a:extLst>
          </p:cNvPr>
          <p:cNvSpPr/>
          <p:nvPr/>
        </p:nvSpPr>
        <p:spPr>
          <a:xfrm>
            <a:off x="3772537" y="244754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8BE70D9-C946-4C53-86D6-50FB2D528C16}"/>
              </a:ext>
            </a:extLst>
          </p:cNvPr>
          <p:cNvSpPr/>
          <p:nvPr/>
        </p:nvSpPr>
        <p:spPr>
          <a:xfrm>
            <a:off x="4130156" y="244992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9EF86EC-4546-490A-813F-E2F3A7428390}"/>
              </a:ext>
            </a:extLst>
          </p:cNvPr>
          <p:cNvSpPr/>
          <p:nvPr/>
        </p:nvSpPr>
        <p:spPr>
          <a:xfrm>
            <a:off x="3412537" y="2796825"/>
            <a:ext cx="364616" cy="3975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494B1F5-EDEF-4200-B4E7-7FEE9E6BCE42}"/>
              </a:ext>
            </a:extLst>
          </p:cNvPr>
          <p:cNvSpPr/>
          <p:nvPr/>
        </p:nvSpPr>
        <p:spPr>
          <a:xfrm>
            <a:off x="3774845" y="280754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34EAE6C-941C-4CE7-8A19-8F0335506BDE}"/>
              </a:ext>
            </a:extLst>
          </p:cNvPr>
          <p:cNvSpPr/>
          <p:nvPr/>
        </p:nvSpPr>
        <p:spPr>
          <a:xfrm>
            <a:off x="3407937" y="3163220"/>
            <a:ext cx="362308"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2AA386-90DA-47BC-BB2B-F560DBA5BD34}"/>
              </a:ext>
            </a:extLst>
          </p:cNvPr>
          <p:cNvSpPr/>
          <p:nvPr/>
        </p:nvSpPr>
        <p:spPr>
          <a:xfrm>
            <a:off x="4130156" y="316516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Arrow Connector 328">
            <a:extLst>
              <a:ext uri="{FF2B5EF4-FFF2-40B4-BE49-F238E27FC236}">
                <a16:creationId xmlns:a16="http://schemas.microsoft.com/office/drawing/2014/main" id="{1869C5A3-30F8-44EB-A4D6-A6282D9AB8D7}"/>
              </a:ext>
            </a:extLst>
          </p:cNvPr>
          <p:cNvCxnSpPr/>
          <p:nvPr/>
        </p:nvCxnSpPr>
        <p:spPr>
          <a:xfrm>
            <a:off x="7011981" y="2804801"/>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0A21452-0E7F-4FD6-8475-B8938CA729FA}"/>
              </a:ext>
            </a:extLst>
          </p:cNvPr>
          <p:cNvSpPr/>
          <p:nvPr/>
        </p:nvSpPr>
        <p:spPr>
          <a:xfrm>
            <a:off x="3362205" y="2444057"/>
            <a:ext cx="418282"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430CF82-DD16-4052-9B5D-D799E78A35F3}"/>
              </a:ext>
            </a:extLst>
          </p:cNvPr>
          <p:cNvSpPr/>
          <p:nvPr/>
        </p:nvSpPr>
        <p:spPr>
          <a:xfrm>
            <a:off x="4130548" y="2087232"/>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33C413B6-7EA2-49D0-B23C-C73DA03F2648}"/>
              </a:ext>
            </a:extLst>
          </p:cNvPr>
          <p:cNvSpPr/>
          <p:nvPr/>
        </p:nvSpPr>
        <p:spPr>
          <a:xfrm>
            <a:off x="3770475" y="3166438"/>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143AF9F-0200-4BFD-8C92-F2E29EEA8063}"/>
              </a:ext>
            </a:extLst>
          </p:cNvPr>
          <p:cNvSpPr/>
          <p:nvPr/>
        </p:nvSpPr>
        <p:spPr>
          <a:xfrm>
            <a:off x="4130548" y="2808652"/>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e 27">
            <a:extLst>
              <a:ext uri="{FF2B5EF4-FFF2-40B4-BE49-F238E27FC236}">
                <a16:creationId xmlns:a16="http://schemas.microsoft.com/office/drawing/2014/main" id="{CB8E6DA3-F489-45ED-82B0-E59FDE3F52D0}"/>
              </a:ext>
            </a:extLst>
          </p:cNvPr>
          <p:cNvGrpSpPr/>
          <p:nvPr/>
        </p:nvGrpSpPr>
        <p:grpSpPr>
          <a:xfrm>
            <a:off x="7878027" y="2113378"/>
            <a:ext cx="1440000" cy="1441017"/>
            <a:chOff x="7810598" y="1512180"/>
            <a:chExt cx="1440000" cy="1441017"/>
          </a:xfrm>
        </p:grpSpPr>
        <p:sp>
          <p:nvSpPr>
            <p:cNvPr id="29" name="Rectangle 28">
              <a:extLst>
                <a:ext uri="{FF2B5EF4-FFF2-40B4-BE49-F238E27FC236}">
                  <a16:creationId xmlns:a16="http://schemas.microsoft.com/office/drawing/2014/main" id="{29A4A51B-ABA3-4076-922A-1E5675CAC641}"/>
                </a:ext>
              </a:extLst>
            </p:cNvPr>
            <p:cNvSpPr/>
            <p:nvPr/>
          </p:nvSpPr>
          <p:spPr>
            <a:xfrm>
              <a:off x="781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1A12DB4C-65A0-47B3-97AE-B7333D383C6B}"/>
                </a:ext>
              </a:extLst>
            </p:cNvPr>
            <p:cNvSpPr/>
            <p:nvPr/>
          </p:nvSpPr>
          <p:spPr>
            <a:xfrm>
              <a:off x="7810598" y="187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BAAB3DC4-E0AF-45FF-9004-C59E032DDE2B}"/>
                </a:ext>
              </a:extLst>
            </p:cNvPr>
            <p:cNvSpPr/>
            <p:nvPr/>
          </p:nvSpPr>
          <p:spPr>
            <a:xfrm>
              <a:off x="7810598" y="223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C290AD63-EBEA-4E06-B9FF-7DA2652A5636}"/>
                </a:ext>
              </a:extLst>
            </p:cNvPr>
            <p:cNvSpPr/>
            <p:nvPr/>
          </p:nvSpPr>
          <p:spPr>
            <a:xfrm>
              <a:off x="7810598"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057E2D8D-8AC9-4083-985C-B08E509DA75E}"/>
                </a:ext>
              </a:extLst>
            </p:cNvPr>
            <p:cNvSpPr/>
            <p:nvPr/>
          </p:nvSpPr>
          <p:spPr>
            <a:xfrm>
              <a:off x="853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1340ABE5-8005-406E-9252-AE44DD343DF4}"/>
                </a:ext>
              </a:extLst>
            </p:cNvPr>
            <p:cNvSpPr/>
            <p:nvPr/>
          </p:nvSpPr>
          <p:spPr>
            <a:xfrm>
              <a:off x="889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CF433135-8EA8-4E9A-9CB4-D9DF09E0D034}"/>
                </a:ext>
              </a:extLst>
            </p:cNvPr>
            <p:cNvSpPr/>
            <p:nvPr/>
          </p:nvSpPr>
          <p:spPr>
            <a:xfrm>
              <a:off x="8169926" y="1836742"/>
              <a:ext cx="360000" cy="4070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23FE964F-E2A4-401B-B485-0EDC012ADA1D}"/>
                </a:ext>
              </a:extLst>
            </p:cNvPr>
            <p:cNvSpPr/>
            <p:nvPr/>
          </p:nvSpPr>
          <p:spPr>
            <a:xfrm>
              <a:off x="8530598" y="187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48EB132A-D013-4A97-9861-F527CA6DD8AC}"/>
                </a:ext>
              </a:extLst>
            </p:cNvPr>
            <p:cNvSpPr/>
            <p:nvPr/>
          </p:nvSpPr>
          <p:spPr>
            <a:xfrm>
              <a:off x="8890598" y="187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4C73D3D6-EE1A-4004-B01E-305DA4A27505}"/>
                </a:ext>
              </a:extLst>
            </p:cNvPr>
            <p:cNvSpPr/>
            <p:nvPr/>
          </p:nvSpPr>
          <p:spPr>
            <a:xfrm>
              <a:off x="8171232" y="2233633"/>
              <a:ext cx="375322"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A2B9112-D869-45E2-9270-AA4BD9F4C9CC}"/>
                </a:ext>
              </a:extLst>
            </p:cNvPr>
            <p:cNvSpPr/>
            <p:nvPr/>
          </p:nvSpPr>
          <p:spPr>
            <a:xfrm>
              <a:off x="8532906" y="223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CF65D348-59C1-46D4-91CF-C2A06398D462}"/>
                </a:ext>
              </a:extLst>
            </p:cNvPr>
            <p:cNvSpPr/>
            <p:nvPr/>
          </p:nvSpPr>
          <p:spPr>
            <a:xfrm>
              <a:off x="8890598" y="223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243E355-B2BB-4C8B-B81D-70D7685C88FE}"/>
                </a:ext>
              </a:extLst>
            </p:cNvPr>
            <p:cNvSpPr/>
            <p:nvPr/>
          </p:nvSpPr>
          <p:spPr>
            <a:xfrm>
              <a:off x="8171901"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C5A49D10-4925-4A7D-BFAC-C750F0DF57C2}"/>
                </a:ext>
              </a:extLst>
            </p:cNvPr>
            <p:cNvSpPr/>
            <p:nvPr/>
          </p:nvSpPr>
          <p:spPr>
            <a:xfrm>
              <a:off x="8532906" y="259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5B4BE26B-D2B7-48CA-9449-6ECAC3AF7F17}"/>
                </a:ext>
              </a:extLst>
            </p:cNvPr>
            <p:cNvSpPr/>
            <p:nvPr/>
          </p:nvSpPr>
          <p:spPr>
            <a:xfrm>
              <a:off x="8890598"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F31FBFB5-3619-4F24-8AAD-634329EB2758}"/>
                </a:ext>
              </a:extLst>
            </p:cNvPr>
            <p:cNvSpPr/>
            <p:nvPr/>
          </p:nvSpPr>
          <p:spPr>
            <a:xfrm>
              <a:off x="8169926" y="1512180"/>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 name="Rectangle : coins arrondis 44">
            <a:extLst>
              <a:ext uri="{FF2B5EF4-FFF2-40B4-BE49-F238E27FC236}">
                <a16:creationId xmlns:a16="http://schemas.microsoft.com/office/drawing/2014/main" id="{E69FBCFC-EB27-4FDB-BA34-A55A23DE3C5C}"/>
              </a:ext>
            </a:extLst>
          </p:cNvPr>
          <p:cNvSpPr/>
          <p:nvPr/>
        </p:nvSpPr>
        <p:spPr>
          <a:xfrm>
            <a:off x="9955970" y="1747622"/>
            <a:ext cx="2061911" cy="166609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 2:1 ratio means you lose 1/3 of the  habitat present at the start</a:t>
            </a:r>
            <a:endParaRPr lang="en-US" sz="2000" dirty="0">
              <a:solidFill>
                <a:schemeClr val="tx1"/>
              </a:solidFill>
              <a:latin typeface="Arial" panose="020B0604020202020204" pitchFamily="34" charset="0"/>
              <a:cs typeface="Arial" panose="020B0604020202020204" pitchFamily="34" charset="0"/>
            </a:endParaRPr>
          </a:p>
        </p:txBody>
      </p:sp>
      <p:sp>
        <p:nvSpPr>
          <p:cNvPr id="46" name="Rectangle : coins arrondis 45">
            <a:extLst>
              <a:ext uri="{FF2B5EF4-FFF2-40B4-BE49-F238E27FC236}">
                <a16:creationId xmlns:a16="http://schemas.microsoft.com/office/drawing/2014/main" id="{0F88A964-698B-4CDD-854D-FD756DE3F841}"/>
              </a:ext>
            </a:extLst>
          </p:cNvPr>
          <p:cNvSpPr/>
          <p:nvPr/>
        </p:nvSpPr>
        <p:spPr>
          <a:xfrm>
            <a:off x="1517733" y="4310324"/>
            <a:ext cx="9156534" cy="5909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Simply adding protected areas leads to a net loss of biodiversity overall</a:t>
            </a:r>
          </a:p>
        </p:txBody>
      </p:sp>
      <p:sp>
        <p:nvSpPr>
          <p:cNvPr id="47" name="Rectangle : coins arrondis 46">
            <a:extLst>
              <a:ext uri="{FF2B5EF4-FFF2-40B4-BE49-F238E27FC236}">
                <a16:creationId xmlns:a16="http://schemas.microsoft.com/office/drawing/2014/main" id="{DB86BB69-C524-45CA-9EB9-7CAFD7672D7F}"/>
              </a:ext>
            </a:extLst>
          </p:cNvPr>
          <p:cNvSpPr/>
          <p:nvPr/>
        </p:nvSpPr>
        <p:spPr>
          <a:xfrm>
            <a:off x="2394589" y="5125734"/>
            <a:ext cx="7335073" cy="59138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The impact – offset ratio determines the final outcome</a:t>
            </a:r>
            <a:endParaRPr lang="en-US" sz="2400" dirty="0">
              <a:solidFill>
                <a:schemeClr val="bg1"/>
              </a:solidFill>
            </a:endParaRPr>
          </a:p>
        </p:txBody>
      </p:sp>
      <p:grpSp>
        <p:nvGrpSpPr>
          <p:cNvPr id="48" name="Groupe 47">
            <a:extLst>
              <a:ext uri="{FF2B5EF4-FFF2-40B4-BE49-F238E27FC236}">
                <a16:creationId xmlns:a16="http://schemas.microsoft.com/office/drawing/2014/main" id="{A78C0691-117A-463E-B1CF-93E4A22BA504}"/>
              </a:ext>
            </a:extLst>
          </p:cNvPr>
          <p:cNvGrpSpPr/>
          <p:nvPr/>
        </p:nvGrpSpPr>
        <p:grpSpPr>
          <a:xfrm>
            <a:off x="4622413" y="2079152"/>
            <a:ext cx="2257703" cy="1448560"/>
            <a:chOff x="4573538" y="1579400"/>
            <a:chExt cx="2257703" cy="1448560"/>
          </a:xfrm>
        </p:grpSpPr>
        <p:sp>
          <p:nvSpPr>
            <p:cNvPr id="49" name="Rectangle 48">
              <a:extLst>
                <a:ext uri="{FF2B5EF4-FFF2-40B4-BE49-F238E27FC236}">
                  <a16:creationId xmlns:a16="http://schemas.microsoft.com/office/drawing/2014/main" id="{D57E4512-1C88-4DAB-8BAC-0F86A2BA35F9}"/>
                </a:ext>
              </a:extLst>
            </p:cNvPr>
            <p:cNvSpPr/>
            <p:nvPr/>
          </p:nvSpPr>
          <p:spPr>
            <a:xfrm>
              <a:off x="5391241"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209BA3F4-38AD-4BAB-9D18-32C3697286C1}"/>
                </a:ext>
              </a:extLst>
            </p:cNvPr>
            <p:cNvSpPr/>
            <p:nvPr/>
          </p:nvSpPr>
          <p:spPr>
            <a:xfrm>
              <a:off x="5391241" y="194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515A4772-DB05-4050-A135-71CFC81F4FCF}"/>
                </a:ext>
              </a:extLst>
            </p:cNvPr>
            <p:cNvSpPr/>
            <p:nvPr/>
          </p:nvSpPr>
          <p:spPr>
            <a:xfrm>
              <a:off x="5391241" y="230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3114495B-A1E2-4B3B-8800-139FCF650F92}"/>
                </a:ext>
              </a:extLst>
            </p:cNvPr>
            <p:cNvSpPr/>
            <p:nvPr/>
          </p:nvSpPr>
          <p:spPr>
            <a:xfrm>
              <a:off x="5751241"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681D24EA-F6A4-47F2-B393-522AE389CEE0}"/>
                </a:ext>
              </a:extLst>
            </p:cNvPr>
            <p:cNvSpPr/>
            <p:nvPr/>
          </p:nvSpPr>
          <p:spPr>
            <a:xfrm>
              <a:off x="6111241"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700B38B7-3F31-4EA3-9B88-EC4BE1A7182E}"/>
                </a:ext>
              </a:extLst>
            </p:cNvPr>
            <p:cNvSpPr/>
            <p:nvPr/>
          </p:nvSpPr>
          <p:spPr>
            <a:xfrm>
              <a:off x="6111464" y="1948900"/>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A46BDBA1-BC24-4BC4-BBD5-EDE251D45E0A}"/>
                </a:ext>
              </a:extLst>
            </p:cNvPr>
            <p:cNvSpPr/>
            <p:nvPr/>
          </p:nvSpPr>
          <p:spPr>
            <a:xfrm>
              <a:off x="6471241" y="194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2851A6D1-2595-41D2-884B-D81C851A1BA4}"/>
                </a:ext>
              </a:extLst>
            </p:cNvPr>
            <p:cNvSpPr/>
            <p:nvPr/>
          </p:nvSpPr>
          <p:spPr>
            <a:xfrm>
              <a:off x="5751847" y="230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D8A03E05-2DE7-44C5-87A4-D5F9D7A050D5}"/>
                </a:ext>
              </a:extLst>
            </p:cNvPr>
            <p:cNvSpPr/>
            <p:nvPr/>
          </p:nvSpPr>
          <p:spPr>
            <a:xfrm>
              <a:off x="6110343" y="2309067"/>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DA1A0AD4-6695-4811-9210-9A8BC3299AF6}"/>
                </a:ext>
              </a:extLst>
            </p:cNvPr>
            <p:cNvSpPr/>
            <p:nvPr/>
          </p:nvSpPr>
          <p:spPr>
            <a:xfrm>
              <a:off x="6471241" y="266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29EF4972-3B77-4EDB-A8D3-F7193D53380C}"/>
                </a:ext>
              </a:extLst>
            </p:cNvPr>
            <p:cNvSpPr/>
            <p:nvPr/>
          </p:nvSpPr>
          <p:spPr>
            <a:xfrm>
              <a:off x="5761971" y="2667793"/>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Arrow Connector 327">
              <a:extLst>
                <a:ext uri="{FF2B5EF4-FFF2-40B4-BE49-F238E27FC236}">
                  <a16:creationId xmlns:a16="http://schemas.microsoft.com/office/drawing/2014/main" id="{17442BD6-41C1-4888-B1EC-45B4C2912045}"/>
                </a:ext>
              </a:extLst>
            </p:cNvPr>
            <p:cNvCxnSpPr/>
            <p:nvPr/>
          </p:nvCxnSpPr>
          <p:spPr>
            <a:xfrm>
              <a:off x="4573538" y="2305049"/>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080E1AD-1A0E-4284-8FF3-C63B5B0805D1}"/>
                </a:ext>
              </a:extLst>
            </p:cNvPr>
            <p:cNvSpPr/>
            <p:nvPr/>
          </p:nvSpPr>
          <p:spPr>
            <a:xfrm>
              <a:off x="5750789" y="1947973"/>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171CBAB7-69B8-4984-A6BA-56DA84048E6F}"/>
                </a:ext>
              </a:extLst>
            </p:cNvPr>
            <p:cNvSpPr/>
            <p:nvPr/>
          </p:nvSpPr>
          <p:spPr>
            <a:xfrm>
              <a:off x="6114554" y="2667960"/>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5936FDF9-466C-4C82-9E26-B840F69E26BA}"/>
                </a:ext>
              </a:extLst>
            </p:cNvPr>
            <p:cNvSpPr/>
            <p:nvPr/>
          </p:nvSpPr>
          <p:spPr>
            <a:xfrm>
              <a:off x="6469865" y="2307793"/>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4E823140-32BA-41A8-A646-3B51B3495071}"/>
                </a:ext>
              </a:extLst>
            </p:cNvPr>
            <p:cNvSpPr/>
            <p:nvPr/>
          </p:nvSpPr>
          <p:spPr>
            <a:xfrm>
              <a:off x="6469865" y="1579400"/>
              <a:ext cx="360000" cy="456046"/>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44A431DB-D82C-4948-B9E3-3AEFF88874BB}"/>
                </a:ext>
              </a:extLst>
            </p:cNvPr>
            <p:cNvSpPr/>
            <p:nvPr/>
          </p:nvSpPr>
          <p:spPr>
            <a:xfrm>
              <a:off x="5396515" y="2565491"/>
              <a:ext cx="360000" cy="456046"/>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6" name="Rectangle 65">
            <a:extLst>
              <a:ext uri="{FF2B5EF4-FFF2-40B4-BE49-F238E27FC236}">
                <a16:creationId xmlns:a16="http://schemas.microsoft.com/office/drawing/2014/main" id="{39C566FA-CF23-46EE-A558-8BBD333F7839}"/>
              </a:ext>
            </a:extLst>
          </p:cNvPr>
          <p:cNvSpPr/>
          <p:nvPr/>
        </p:nvSpPr>
        <p:spPr>
          <a:xfrm>
            <a:off x="5439556" y="3158285"/>
            <a:ext cx="360000" cy="360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FC089E21-C9AF-4ED0-BBA9-455A60D1C6AF}"/>
              </a:ext>
            </a:extLst>
          </p:cNvPr>
          <p:cNvSpPr/>
          <p:nvPr/>
        </p:nvSpPr>
        <p:spPr>
          <a:xfrm>
            <a:off x="6515760" y="2088550"/>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B43ADDC7-128D-43C2-A57D-2BB8A5F377BA}"/>
              </a:ext>
            </a:extLst>
          </p:cNvPr>
          <p:cNvSpPr/>
          <p:nvPr/>
        </p:nvSpPr>
        <p:spPr>
          <a:xfrm>
            <a:off x="6167093" y="3155143"/>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Titre 1"/>
          <p:cNvSpPr>
            <a:spLocks noGrp="1"/>
          </p:cNvSpPr>
          <p:nvPr>
            <p:ph type="title"/>
          </p:nvPr>
        </p:nvSpPr>
        <p:spPr>
          <a:xfrm>
            <a:off x="838200" y="64009"/>
            <a:ext cx="9258300" cy="630936"/>
          </a:xfrm>
        </p:spPr>
        <p:txBody>
          <a:bodyPr>
            <a:normAutofit/>
          </a:bodyPr>
          <a:lstStyle/>
          <a:p>
            <a:pPr algn="ctr"/>
            <a:r>
              <a:rPr lang="fr-FR" sz="3000" dirty="0">
                <a:solidFill>
                  <a:schemeClr val="bg1"/>
                </a:solidFill>
                <a:latin typeface="Arial" panose="020B0604020202020204" pitchFamily="34" charset="0"/>
                <a:cs typeface="Arial" panose="020B0604020202020204" pitchFamily="34" charset="0"/>
              </a:rPr>
              <a:t>Can protection </a:t>
            </a:r>
            <a:r>
              <a:rPr lang="fr-FR" sz="3000" dirty="0" err="1">
                <a:solidFill>
                  <a:schemeClr val="bg1"/>
                </a:solidFill>
                <a:latin typeface="Arial" panose="020B0604020202020204" pitchFamily="34" charset="0"/>
                <a:cs typeface="Arial" panose="020B0604020202020204" pitchFamily="34" charset="0"/>
              </a:rPr>
              <a:t>be</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used</a:t>
            </a:r>
            <a:r>
              <a:rPr lang="fr-FR" sz="3000" dirty="0">
                <a:solidFill>
                  <a:schemeClr val="bg1"/>
                </a:solidFill>
                <a:latin typeface="Arial" panose="020B0604020202020204" pitchFamily="34" charset="0"/>
                <a:cs typeface="Arial" panose="020B0604020202020204" pitchFamily="34" charset="0"/>
              </a:rPr>
              <a:t> to offset impacts?</a:t>
            </a:r>
          </a:p>
        </p:txBody>
      </p:sp>
      <p:sp>
        <p:nvSpPr>
          <p:cNvPr id="77" name="Rectangle 76">
            <a:extLst>
              <a:ext uri="{FF2B5EF4-FFF2-40B4-BE49-F238E27FC236}">
                <a16:creationId xmlns:a16="http://schemas.microsoft.com/office/drawing/2014/main" id="{5335165B-E484-448B-9F9F-AFC248A33121}"/>
              </a:ext>
            </a:extLst>
          </p:cNvPr>
          <p:cNvSpPr/>
          <p:nvPr/>
        </p:nvSpPr>
        <p:spPr bwMode="auto">
          <a:xfrm>
            <a:off x="178024" y="2484000"/>
            <a:ext cx="325978" cy="30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0E650307-B682-43DF-B51C-17C49B0CC5F1}"/>
              </a:ext>
            </a:extLst>
          </p:cNvPr>
          <p:cNvSpPr/>
          <p:nvPr/>
        </p:nvSpPr>
        <p:spPr bwMode="auto">
          <a:xfrm>
            <a:off x="181054" y="2984748"/>
            <a:ext cx="322947" cy="2803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67A93A19-FC03-4A44-89F0-EC68A6FADE7B}"/>
              </a:ext>
            </a:extLst>
          </p:cNvPr>
          <p:cNvSpPr/>
          <p:nvPr/>
        </p:nvSpPr>
        <p:spPr bwMode="auto">
          <a:xfrm>
            <a:off x="178023" y="1928433"/>
            <a:ext cx="325978" cy="3391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ZoneTexte 27">
            <a:extLst>
              <a:ext uri="{FF2B5EF4-FFF2-40B4-BE49-F238E27FC236}">
                <a16:creationId xmlns:a16="http://schemas.microsoft.com/office/drawing/2014/main" id="{93928252-B553-4990-B4DB-E06A7D151199}"/>
              </a:ext>
            </a:extLst>
          </p:cNvPr>
          <p:cNvSpPr txBox="1"/>
          <p:nvPr/>
        </p:nvSpPr>
        <p:spPr>
          <a:xfrm>
            <a:off x="570105" y="1813055"/>
            <a:ext cx="2233803" cy="584775"/>
          </a:xfrm>
          <a:prstGeom prst="rect">
            <a:avLst/>
          </a:prstGeom>
          <a:noFill/>
        </p:spPr>
        <p:txBody>
          <a:bodyPr wrap="square" rtlCol="0">
            <a:spAutoFit/>
          </a:bodyPr>
          <a:lstStyle/>
          <a:p>
            <a:r>
              <a:rPr lang="fr-FR" sz="1600" dirty="0">
                <a:solidFill>
                  <a:schemeClr val="bg1"/>
                </a:solidFill>
              </a:rPr>
              <a:t>Natural, </a:t>
            </a:r>
            <a:r>
              <a:rPr lang="fr-FR" sz="1600" dirty="0" err="1">
                <a:solidFill>
                  <a:schemeClr val="bg1"/>
                </a:solidFill>
              </a:rPr>
              <a:t>unprotected</a:t>
            </a:r>
            <a:r>
              <a:rPr lang="fr-FR" sz="1600" dirty="0">
                <a:solidFill>
                  <a:schemeClr val="bg1"/>
                </a:solidFill>
              </a:rPr>
              <a:t> habitat</a:t>
            </a:r>
          </a:p>
        </p:txBody>
      </p:sp>
      <p:sp>
        <p:nvSpPr>
          <p:cNvPr id="81" name="ZoneTexte 28">
            <a:extLst>
              <a:ext uri="{FF2B5EF4-FFF2-40B4-BE49-F238E27FC236}">
                <a16:creationId xmlns:a16="http://schemas.microsoft.com/office/drawing/2014/main" id="{C9E35A73-A941-412A-862B-C19B3983577A}"/>
              </a:ext>
            </a:extLst>
          </p:cNvPr>
          <p:cNvSpPr txBox="1"/>
          <p:nvPr/>
        </p:nvSpPr>
        <p:spPr>
          <a:xfrm>
            <a:off x="574933" y="2468409"/>
            <a:ext cx="2645229" cy="338554"/>
          </a:xfrm>
          <a:prstGeom prst="rect">
            <a:avLst/>
          </a:prstGeom>
          <a:noFill/>
        </p:spPr>
        <p:txBody>
          <a:bodyPr wrap="square" rtlCol="0">
            <a:spAutoFit/>
          </a:bodyPr>
          <a:lstStyle/>
          <a:p>
            <a:r>
              <a:rPr lang="fr-FR" sz="1600" dirty="0" err="1">
                <a:solidFill>
                  <a:schemeClr val="bg1"/>
                </a:solidFill>
              </a:rPr>
              <a:t>Protected</a:t>
            </a:r>
            <a:r>
              <a:rPr lang="fr-FR" sz="1600" dirty="0">
                <a:solidFill>
                  <a:schemeClr val="bg1"/>
                </a:solidFill>
              </a:rPr>
              <a:t> habitat</a:t>
            </a:r>
          </a:p>
        </p:txBody>
      </p:sp>
      <p:sp>
        <p:nvSpPr>
          <p:cNvPr id="82" name="ZoneTexte 29">
            <a:extLst>
              <a:ext uri="{FF2B5EF4-FFF2-40B4-BE49-F238E27FC236}">
                <a16:creationId xmlns:a16="http://schemas.microsoft.com/office/drawing/2014/main" id="{6D77F923-A0F0-4CE8-82B8-615D684BD39C}"/>
              </a:ext>
            </a:extLst>
          </p:cNvPr>
          <p:cNvSpPr txBox="1"/>
          <p:nvPr/>
        </p:nvSpPr>
        <p:spPr>
          <a:xfrm>
            <a:off x="570105" y="2845115"/>
            <a:ext cx="2012951" cy="830997"/>
          </a:xfrm>
          <a:prstGeom prst="rect">
            <a:avLst/>
          </a:prstGeom>
          <a:noFill/>
        </p:spPr>
        <p:txBody>
          <a:bodyPr wrap="square" rtlCol="0">
            <a:spAutoFit/>
          </a:bodyPr>
          <a:lstStyle/>
          <a:p>
            <a:r>
              <a:rPr lang="fr-FR" sz="1600" dirty="0" err="1">
                <a:solidFill>
                  <a:schemeClr val="bg1"/>
                </a:solidFill>
              </a:rPr>
              <a:t>Converted</a:t>
            </a:r>
            <a:r>
              <a:rPr lang="fr-FR" sz="1600" dirty="0">
                <a:solidFill>
                  <a:schemeClr val="bg1"/>
                </a:solidFill>
              </a:rPr>
              <a:t> habitat (</a:t>
            </a:r>
            <a:r>
              <a:rPr lang="fr-FR" sz="1600" dirty="0" err="1">
                <a:solidFill>
                  <a:schemeClr val="bg1"/>
                </a:solidFill>
              </a:rPr>
              <a:t>regulated</a:t>
            </a:r>
            <a:r>
              <a:rPr lang="fr-FR" sz="1600" dirty="0">
                <a:solidFill>
                  <a:schemeClr val="bg1"/>
                </a:solidFill>
              </a:rPr>
              <a:t> </a:t>
            </a:r>
            <a:r>
              <a:rPr lang="fr-FR" sz="1600" dirty="0" err="1">
                <a:solidFill>
                  <a:schemeClr val="bg1"/>
                </a:solidFill>
              </a:rPr>
              <a:t>development</a:t>
            </a:r>
            <a:r>
              <a:rPr lang="fr-FR" sz="1600" dirty="0">
                <a:solidFill>
                  <a:schemeClr val="bg1"/>
                </a:solidFill>
              </a:rPr>
              <a:t> impact)</a:t>
            </a:r>
          </a:p>
        </p:txBody>
      </p:sp>
      <p:sp>
        <p:nvSpPr>
          <p:cNvPr id="83" name="ZoneTexte 27">
            <a:extLst>
              <a:ext uri="{FF2B5EF4-FFF2-40B4-BE49-F238E27FC236}">
                <a16:creationId xmlns:a16="http://schemas.microsoft.com/office/drawing/2014/main" id="{93928252-B553-4990-B4DB-E06A7D151199}"/>
              </a:ext>
            </a:extLst>
          </p:cNvPr>
          <p:cNvSpPr txBox="1"/>
          <p:nvPr/>
        </p:nvSpPr>
        <p:spPr>
          <a:xfrm>
            <a:off x="5415902" y="936373"/>
            <a:ext cx="1846631" cy="1015663"/>
          </a:xfrm>
          <a:prstGeom prst="rect">
            <a:avLst/>
          </a:prstGeom>
          <a:noFill/>
        </p:spPr>
        <p:txBody>
          <a:bodyPr wrap="square" rtlCol="0">
            <a:spAutoFit/>
          </a:bodyPr>
          <a:lstStyle/>
          <a:p>
            <a:r>
              <a:rPr lang="fr-FR" sz="2000" dirty="0"/>
              <a:t>Project-</a:t>
            </a:r>
            <a:r>
              <a:rPr lang="fr-FR" sz="2000" dirty="0" err="1"/>
              <a:t>level</a:t>
            </a:r>
            <a:r>
              <a:rPr lang="fr-FR" sz="2000" dirty="0"/>
              <a:t> </a:t>
            </a:r>
            <a:r>
              <a:rPr lang="fr-FR" sz="2000" dirty="0" err="1"/>
              <a:t>approach</a:t>
            </a:r>
            <a:r>
              <a:rPr lang="fr-FR" sz="2000" dirty="0"/>
              <a:t> </a:t>
            </a:r>
          </a:p>
          <a:p>
            <a:r>
              <a:rPr lang="fr-FR" sz="2000" dirty="0"/>
              <a:t>(</a:t>
            </a:r>
            <a:r>
              <a:rPr lang="fr-FR" sz="2000" dirty="0" err="1"/>
              <a:t>e.g</a:t>
            </a:r>
            <a:r>
              <a:rPr lang="fr-FR" sz="2000" dirty="0"/>
              <a:t>. 2:1 ratio)</a:t>
            </a:r>
          </a:p>
        </p:txBody>
      </p:sp>
      <p:sp>
        <p:nvSpPr>
          <p:cNvPr id="84" name="ZoneTexte 27">
            <a:extLst>
              <a:ext uri="{FF2B5EF4-FFF2-40B4-BE49-F238E27FC236}">
                <a16:creationId xmlns:a16="http://schemas.microsoft.com/office/drawing/2014/main" id="{93928252-B553-4990-B4DB-E06A7D151199}"/>
              </a:ext>
            </a:extLst>
          </p:cNvPr>
          <p:cNvSpPr txBox="1"/>
          <p:nvPr/>
        </p:nvSpPr>
        <p:spPr>
          <a:xfrm>
            <a:off x="2803908" y="1235036"/>
            <a:ext cx="2163584" cy="400110"/>
          </a:xfrm>
          <a:prstGeom prst="rect">
            <a:avLst/>
          </a:prstGeom>
          <a:noFill/>
        </p:spPr>
        <p:txBody>
          <a:bodyPr wrap="square" rtlCol="0">
            <a:spAutoFit/>
          </a:bodyPr>
          <a:lstStyle/>
          <a:p>
            <a:r>
              <a:rPr lang="fr-FR" sz="2000" dirty="0" err="1"/>
              <a:t>Starting</a:t>
            </a:r>
            <a:r>
              <a:rPr lang="fr-FR" sz="2000" dirty="0"/>
              <a:t> </a:t>
            </a:r>
            <a:r>
              <a:rPr lang="fr-FR" sz="2000" dirty="0" err="1"/>
              <a:t>landscape</a:t>
            </a:r>
            <a:endParaRPr lang="fr-FR" sz="2000" dirty="0"/>
          </a:p>
        </p:txBody>
      </p:sp>
      <p:sp>
        <p:nvSpPr>
          <p:cNvPr id="85" name="ZoneTexte 27">
            <a:extLst>
              <a:ext uri="{FF2B5EF4-FFF2-40B4-BE49-F238E27FC236}">
                <a16:creationId xmlns:a16="http://schemas.microsoft.com/office/drawing/2014/main" id="{93928252-B553-4990-B4DB-E06A7D151199}"/>
              </a:ext>
            </a:extLst>
          </p:cNvPr>
          <p:cNvSpPr txBox="1"/>
          <p:nvPr/>
        </p:nvSpPr>
        <p:spPr>
          <a:xfrm>
            <a:off x="7515562" y="1294985"/>
            <a:ext cx="2269237" cy="400110"/>
          </a:xfrm>
          <a:prstGeom prst="rect">
            <a:avLst/>
          </a:prstGeom>
          <a:noFill/>
        </p:spPr>
        <p:txBody>
          <a:bodyPr wrap="square" rtlCol="0">
            <a:spAutoFit/>
          </a:bodyPr>
          <a:lstStyle/>
          <a:p>
            <a:r>
              <a:rPr lang="fr-FR" sz="2000" dirty="0" err="1"/>
              <a:t>Landscape</a:t>
            </a:r>
            <a:r>
              <a:rPr lang="fr-FR" sz="2000" dirty="0"/>
              <a:t> </a:t>
            </a:r>
            <a:r>
              <a:rPr lang="fr-FR" sz="2000" dirty="0" err="1"/>
              <a:t>outcome</a:t>
            </a:r>
            <a:endParaRPr lang="fr-FR" sz="2000" dirty="0"/>
          </a:p>
        </p:txBody>
      </p:sp>
    </p:spTree>
    <p:extLst>
      <p:ext uri="{BB962C8B-B14F-4D97-AF65-F5344CB8AC3E}">
        <p14:creationId xmlns:p14="http://schemas.microsoft.com/office/powerpoint/2010/main" val="124909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66" grpId="0" animBg="1"/>
      <p:bldP spid="67" grpId="0" animBg="1"/>
      <p:bldP spid="6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1B976-1E4F-4CBE-ACC6-F8D6BC6D67C7}"/>
              </a:ext>
            </a:extLst>
          </p:cNvPr>
          <p:cNvSpPr>
            <a:spLocks noGrp="1"/>
          </p:cNvSpPr>
          <p:nvPr>
            <p:ph type="title"/>
          </p:nvPr>
        </p:nvSpPr>
        <p:spPr>
          <a:xfrm>
            <a:off x="852543" y="-239764"/>
            <a:ext cx="9235490" cy="1325563"/>
          </a:xfrm>
        </p:spPr>
        <p:txBody>
          <a:bodyPr>
            <a:normAutofit/>
          </a:bodyPr>
          <a:lstStyle/>
          <a:p>
            <a:pPr algn="ctr"/>
            <a:r>
              <a:rPr lang="fr-FR" sz="3000" dirty="0" err="1">
                <a:solidFill>
                  <a:schemeClr val="bg1"/>
                </a:solidFill>
                <a:latin typeface="Arial" panose="020B0604020202020204" pitchFamily="34" charset="0"/>
                <a:cs typeface="Arial" panose="020B0604020202020204" pitchFamily="34" charset="0"/>
              </a:rPr>
              <a:t>What</a:t>
            </a:r>
            <a:r>
              <a:rPr lang="fr-FR" sz="3000" dirty="0">
                <a:solidFill>
                  <a:schemeClr val="bg1"/>
                </a:solidFill>
                <a:latin typeface="Arial" panose="020B0604020202020204" pitchFamily="34" charset="0"/>
                <a:cs typeface="Arial" panose="020B0604020202020204" pitchFamily="34" charset="0"/>
              </a:rPr>
              <a:t> about </a:t>
            </a:r>
            <a:r>
              <a:rPr lang="fr-FR" sz="3000" dirty="0" err="1">
                <a:solidFill>
                  <a:schemeClr val="bg1"/>
                </a:solidFill>
                <a:latin typeface="Arial" panose="020B0604020202020204" pitchFamily="34" charset="0"/>
                <a:cs typeface="Arial" panose="020B0604020202020204" pitchFamily="34" charset="0"/>
              </a:rPr>
              <a:t>funding</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paper</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parks</a:t>
            </a:r>
            <a:r>
              <a:rPr lang="fr-FR" sz="3000" dirty="0">
                <a:solidFill>
                  <a:schemeClr val="bg1"/>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41506A11-B30C-4548-A8F5-E6F9143042F2}"/>
              </a:ext>
            </a:extLst>
          </p:cNvPr>
          <p:cNvSpPr/>
          <p:nvPr/>
        </p:nvSpPr>
        <p:spPr>
          <a:xfrm>
            <a:off x="5391241"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C4C0C21-52DE-47B4-B0C0-91394B22C444}"/>
              </a:ext>
            </a:extLst>
          </p:cNvPr>
          <p:cNvSpPr/>
          <p:nvPr/>
        </p:nvSpPr>
        <p:spPr>
          <a:xfrm>
            <a:off x="5391241" y="194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4E67911-59E4-471F-B85B-5E63F6AA17B7}"/>
              </a:ext>
            </a:extLst>
          </p:cNvPr>
          <p:cNvSpPr/>
          <p:nvPr/>
        </p:nvSpPr>
        <p:spPr>
          <a:xfrm>
            <a:off x="5391241" y="230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9EB6ED6-B448-49BE-B35A-26FDBAA93F12}"/>
              </a:ext>
            </a:extLst>
          </p:cNvPr>
          <p:cNvSpPr/>
          <p:nvPr/>
        </p:nvSpPr>
        <p:spPr>
          <a:xfrm>
            <a:off x="5751241"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B782410-0F8F-4ACC-BE78-97DEF0FCF77C}"/>
              </a:ext>
            </a:extLst>
          </p:cNvPr>
          <p:cNvSpPr/>
          <p:nvPr/>
        </p:nvSpPr>
        <p:spPr>
          <a:xfrm>
            <a:off x="6111241"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397C278-675C-466D-883C-C74949CA3393}"/>
              </a:ext>
            </a:extLst>
          </p:cNvPr>
          <p:cNvSpPr/>
          <p:nvPr/>
        </p:nvSpPr>
        <p:spPr>
          <a:xfrm>
            <a:off x="6111464" y="1948900"/>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F115C34-3613-416A-9C06-BFAE3AA939B8}"/>
              </a:ext>
            </a:extLst>
          </p:cNvPr>
          <p:cNvSpPr/>
          <p:nvPr/>
        </p:nvSpPr>
        <p:spPr>
          <a:xfrm>
            <a:off x="6471241" y="194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61C3B28-0BF5-43B4-806C-E9ADA8768C37}"/>
              </a:ext>
            </a:extLst>
          </p:cNvPr>
          <p:cNvSpPr/>
          <p:nvPr/>
        </p:nvSpPr>
        <p:spPr>
          <a:xfrm>
            <a:off x="5751847" y="230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260574E-51D8-4E34-95DF-4D60248BAA67}"/>
              </a:ext>
            </a:extLst>
          </p:cNvPr>
          <p:cNvSpPr/>
          <p:nvPr/>
        </p:nvSpPr>
        <p:spPr>
          <a:xfrm>
            <a:off x="6110343" y="2309067"/>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DD7F529-1D43-4064-BEE7-60E445E004EB}"/>
              </a:ext>
            </a:extLst>
          </p:cNvPr>
          <p:cNvSpPr/>
          <p:nvPr/>
        </p:nvSpPr>
        <p:spPr>
          <a:xfrm>
            <a:off x="6471241" y="266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97E6F58A-929F-4ED8-BCA6-84CA1FAD8219}"/>
              </a:ext>
            </a:extLst>
          </p:cNvPr>
          <p:cNvSpPr/>
          <p:nvPr/>
        </p:nvSpPr>
        <p:spPr>
          <a:xfrm>
            <a:off x="3003662"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80A1539-3FC5-481C-B4D7-72E6A42B4DEC}"/>
              </a:ext>
            </a:extLst>
          </p:cNvPr>
          <p:cNvSpPr/>
          <p:nvPr/>
        </p:nvSpPr>
        <p:spPr>
          <a:xfrm>
            <a:off x="3003662" y="194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FDA831B-3F4C-4DED-AD26-2ACC9DB37821}"/>
              </a:ext>
            </a:extLst>
          </p:cNvPr>
          <p:cNvSpPr/>
          <p:nvPr/>
        </p:nvSpPr>
        <p:spPr>
          <a:xfrm>
            <a:off x="3003662" y="230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7D5D381D-4389-4A01-A093-35A0D2C3907C}"/>
              </a:ext>
            </a:extLst>
          </p:cNvPr>
          <p:cNvSpPr/>
          <p:nvPr/>
        </p:nvSpPr>
        <p:spPr>
          <a:xfrm>
            <a:off x="3003662" y="2665412"/>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51472062-9866-4D73-8333-54A056A73724}"/>
              </a:ext>
            </a:extLst>
          </p:cNvPr>
          <p:cNvSpPr/>
          <p:nvPr/>
        </p:nvSpPr>
        <p:spPr>
          <a:xfrm>
            <a:off x="3363662"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568C63E7-390F-451B-99EC-4F16E75F4435}"/>
              </a:ext>
            </a:extLst>
          </p:cNvPr>
          <p:cNvSpPr/>
          <p:nvPr/>
        </p:nvSpPr>
        <p:spPr>
          <a:xfrm>
            <a:off x="3723662" y="158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FCF6D617-C36C-4282-B5ED-973920CAD3A5}"/>
              </a:ext>
            </a:extLst>
          </p:cNvPr>
          <p:cNvSpPr/>
          <p:nvPr/>
        </p:nvSpPr>
        <p:spPr>
          <a:xfrm>
            <a:off x="3723662" y="194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D0488FB4-3760-47C7-A550-9D3265182D68}"/>
              </a:ext>
            </a:extLst>
          </p:cNvPr>
          <p:cNvSpPr/>
          <p:nvPr/>
        </p:nvSpPr>
        <p:spPr>
          <a:xfrm>
            <a:off x="4081281" y="195017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94FD2DC3-4866-4470-AE7D-7AB197823C03}"/>
              </a:ext>
            </a:extLst>
          </p:cNvPr>
          <p:cNvSpPr/>
          <p:nvPr/>
        </p:nvSpPr>
        <p:spPr>
          <a:xfrm>
            <a:off x="3363662" y="2297073"/>
            <a:ext cx="364616" cy="3975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875A616-433F-463B-925C-087913CBB48B}"/>
              </a:ext>
            </a:extLst>
          </p:cNvPr>
          <p:cNvSpPr/>
          <p:nvPr/>
        </p:nvSpPr>
        <p:spPr>
          <a:xfrm>
            <a:off x="3725970" y="230779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95B38C6E-D270-4816-B68D-F2B49FBE15EC}"/>
              </a:ext>
            </a:extLst>
          </p:cNvPr>
          <p:cNvSpPr/>
          <p:nvPr/>
        </p:nvSpPr>
        <p:spPr>
          <a:xfrm>
            <a:off x="3363662" y="2666310"/>
            <a:ext cx="362308"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3CE5DACA-B431-4054-80A2-F698A41FAD95}"/>
              </a:ext>
            </a:extLst>
          </p:cNvPr>
          <p:cNvSpPr/>
          <p:nvPr/>
        </p:nvSpPr>
        <p:spPr>
          <a:xfrm>
            <a:off x="4081281" y="2665412"/>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6E93BC4E-37BC-4E78-B148-8F6F905C03EB}"/>
              </a:ext>
            </a:extLst>
          </p:cNvPr>
          <p:cNvSpPr/>
          <p:nvPr/>
        </p:nvSpPr>
        <p:spPr>
          <a:xfrm>
            <a:off x="5761971" y="2667793"/>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8" name="Straight Arrow Connector 327">
            <a:extLst>
              <a:ext uri="{FF2B5EF4-FFF2-40B4-BE49-F238E27FC236}">
                <a16:creationId xmlns:a16="http://schemas.microsoft.com/office/drawing/2014/main" id="{FBE09FCD-0F58-4F1B-97FD-B546DCB2D6CB}"/>
              </a:ext>
            </a:extLst>
          </p:cNvPr>
          <p:cNvCxnSpPr/>
          <p:nvPr/>
        </p:nvCxnSpPr>
        <p:spPr>
          <a:xfrm>
            <a:off x="4573538" y="2305049"/>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328">
            <a:extLst>
              <a:ext uri="{FF2B5EF4-FFF2-40B4-BE49-F238E27FC236}">
                <a16:creationId xmlns:a16="http://schemas.microsoft.com/office/drawing/2014/main" id="{BB3A3570-071B-4010-87C0-30A9E0105F93}"/>
              </a:ext>
            </a:extLst>
          </p:cNvPr>
          <p:cNvCxnSpPr/>
          <p:nvPr/>
        </p:nvCxnSpPr>
        <p:spPr>
          <a:xfrm>
            <a:off x="6963106" y="2305049"/>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8776BF3-D30C-4299-8536-63E409B26C6A}"/>
              </a:ext>
            </a:extLst>
          </p:cNvPr>
          <p:cNvSpPr/>
          <p:nvPr/>
        </p:nvSpPr>
        <p:spPr>
          <a:xfrm>
            <a:off x="3313330" y="1944305"/>
            <a:ext cx="418282"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C9E90B1D-EE06-4053-83F8-7CA4A7FC3E1B}"/>
              </a:ext>
            </a:extLst>
          </p:cNvPr>
          <p:cNvSpPr/>
          <p:nvPr/>
        </p:nvSpPr>
        <p:spPr>
          <a:xfrm>
            <a:off x="4081673" y="1587480"/>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AE16F798-B9FB-4BCB-A64B-A11769C979E5}"/>
              </a:ext>
            </a:extLst>
          </p:cNvPr>
          <p:cNvSpPr/>
          <p:nvPr/>
        </p:nvSpPr>
        <p:spPr>
          <a:xfrm>
            <a:off x="3721600" y="2666686"/>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E37F1027-9E77-43CC-8E6A-4669AF1B4617}"/>
              </a:ext>
            </a:extLst>
          </p:cNvPr>
          <p:cNvSpPr/>
          <p:nvPr/>
        </p:nvSpPr>
        <p:spPr>
          <a:xfrm>
            <a:off x="5750789" y="1947973"/>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C6259B6B-C87F-4B4B-BA0A-24A1D64E643E}"/>
              </a:ext>
            </a:extLst>
          </p:cNvPr>
          <p:cNvSpPr/>
          <p:nvPr/>
        </p:nvSpPr>
        <p:spPr>
          <a:xfrm>
            <a:off x="4081673" y="2308900"/>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C20DE015-18F9-41DF-ADBF-4CE47F2BDABD}"/>
              </a:ext>
            </a:extLst>
          </p:cNvPr>
          <p:cNvSpPr/>
          <p:nvPr/>
        </p:nvSpPr>
        <p:spPr>
          <a:xfrm>
            <a:off x="6114554" y="2667960"/>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B196649D-CC83-444F-8ED4-382A61C8CD3D}"/>
              </a:ext>
            </a:extLst>
          </p:cNvPr>
          <p:cNvSpPr/>
          <p:nvPr/>
        </p:nvSpPr>
        <p:spPr>
          <a:xfrm>
            <a:off x="6469865" y="2307793"/>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28546C65-A05F-47AF-844B-388406AD076B}"/>
              </a:ext>
            </a:extLst>
          </p:cNvPr>
          <p:cNvSpPr/>
          <p:nvPr/>
        </p:nvSpPr>
        <p:spPr>
          <a:xfrm>
            <a:off x="6469865" y="1588827"/>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86719A6-223B-49D8-83D9-374F39564753}"/>
              </a:ext>
            </a:extLst>
          </p:cNvPr>
          <p:cNvSpPr/>
          <p:nvPr/>
        </p:nvSpPr>
        <p:spPr>
          <a:xfrm>
            <a:off x="5391633" y="2665412"/>
            <a:ext cx="360000" cy="360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60AFD0CF-5881-4B62-92FC-38D5960CEF6F}"/>
              </a:ext>
            </a:extLst>
          </p:cNvPr>
          <p:cNvSpPr/>
          <p:nvPr/>
        </p:nvSpPr>
        <p:spPr>
          <a:xfrm>
            <a:off x="3404572" y="3494298"/>
            <a:ext cx="180000" cy="18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124">
            <a:extLst>
              <a:ext uri="{FF2B5EF4-FFF2-40B4-BE49-F238E27FC236}">
                <a16:creationId xmlns:a16="http://schemas.microsoft.com/office/drawing/2014/main" id="{429F559F-FF5E-46D8-96A1-FA75420D1864}"/>
              </a:ext>
            </a:extLst>
          </p:cNvPr>
          <p:cNvSpPr txBox="1"/>
          <p:nvPr/>
        </p:nvSpPr>
        <p:spPr>
          <a:xfrm>
            <a:off x="3584572" y="3453493"/>
            <a:ext cx="12554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Natural vegetation</a:t>
            </a:r>
          </a:p>
        </p:txBody>
      </p:sp>
      <p:sp>
        <p:nvSpPr>
          <p:cNvPr id="41" name="Rectangle 40">
            <a:extLst>
              <a:ext uri="{FF2B5EF4-FFF2-40B4-BE49-F238E27FC236}">
                <a16:creationId xmlns:a16="http://schemas.microsoft.com/office/drawing/2014/main" id="{8C8DC119-AC8C-49E6-9D7C-2D0790380C5D}"/>
              </a:ext>
            </a:extLst>
          </p:cNvPr>
          <p:cNvSpPr/>
          <p:nvPr/>
        </p:nvSpPr>
        <p:spPr>
          <a:xfrm>
            <a:off x="4945809" y="3491903"/>
            <a:ext cx="18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126">
            <a:extLst>
              <a:ext uri="{FF2B5EF4-FFF2-40B4-BE49-F238E27FC236}">
                <a16:creationId xmlns:a16="http://schemas.microsoft.com/office/drawing/2014/main" id="{494B6EB2-F653-403D-98F4-5394809A357D}"/>
              </a:ext>
            </a:extLst>
          </p:cNvPr>
          <p:cNvSpPr txBox="1"/>
          <p:nvPr/>
        </p:nvSpPr>
        <p:spPr>
          <a:xfrm>
            <a:off x="5125809" y="3451098"/>
            <a:ext cx="233269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New development (regulated impact)</a:t>
            </a:r>
          </a:p>
        </p:txBody>
      </p:sp>
      <p:sp>
        <p:nvSpPr>
          <p:cNvPr id="43" name="TextBox 127">
            <a:extLst>
              <a:ext uri="{FF2B5EF4-FFF2-40B4-BE49-F238E27FC236}">
                <a16:creationId xmlns:a16="http://schemas.microsoft.com/office/drawing/2014/main" id="{C49F313A-9955-49CC-BC14-3CEFB9E59C9E}"/>
              </a:ext>
            </a:extLst>
          </p:cNvPr>
          <p:cNvSpPr txBox="1"/>
          <p:nvPr/>
        </p:nvSpPr>
        <p:spPr>
          <a:xfrm>
            <a:off x="7713918" y="3451098"/>
            <a:ext cx="155523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Protected (averted loss)</a:t>
            </a:r>
          </a:p>
        </p:txBody>
      </p:sp>
      <p:sp>
        <p:nvSpPr>
          <p:cNvPr id="44" name="Rectangle 43">
            <a:extLst>
              <a:ext uri="{FF2B5EF4-FFF2-40B4-BE49-F238E27FC236}">
                <a16:creationId xmlns:a16="http://schemas.microsoft.com/office/drawing/2014/main" id="{13590A33-3F8E-404A-8616-639EFA293054}"/>
              </a:ext>
            </a:extLst>
          </p:cNvPr>
          <p:cNvSpPr/>
          <p:nvPr/>
        </p:nvSpPr>
        <p:spPr>
          <a:xfrm>
            <a:off x="7520889" y="3491903"/>
            <a:ext cx="180000" cy="1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45900E3A-47D2-4934-ADF9-340B9DFE37B9}"/>
              </a:ext>
            </a:extLst>
          </p:cNvPr>
          <p:cNvSpPr/>
          <p:nvPr/>
        </p:nvSpPr>
        <p:spPr>
          <a:xfrm>
            <a:off x="6467837" y="1595677"/>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9280F2CC-22CA-42AD-920C-366C53DDD42D}"/>
              </a:ext>
            </a:extLst>
          </p:cNvPr>
          <p:cNvSpPr/>
          <p:nvPr/>
        </p:nvSpPr>
        <p:spPr>
          <a:xfrm>
            <a:off x="6119170" y="2662270"/>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7" name="Groupe 46">
            <a:extLst>
              <a:ext uri="{FF2B5EF4-FFF2-40B4-BE49-F238E27FC236}">
                <a16:creationId xmlns:a16="http://schemas.microsoft.com/office/drawing/2014/main" id="{754C39DA-7095-4209-B6FC-FD0A86B4EDF1}"/>
              </a:ext>
            </a:extLst>
          </p:cNvPr>
          <p:cNvGrpSpPr/>
          <p:nvPr/>
        </p:nvGrpSpPr>
        <p:grpSpPr>
          <a:xfrm>
            <a:off x="7829152" y="1613626"/>
            <a:ext cx="1440000" cy="1441017"/>
            <a:chOff x="7810598" y="1512180"/>
            <a:chExt cx="1440000" cy="1441017"/>
          </a:xfrm>
        </p:grpSpPr>
        <p:sp>
          <p:nvSpPr>
            <p:cNvPr id="48" name="Rectangle 47">
              <a:extLst>
                <a:ext uri="{FF2B5EF4-FFF2-40B4-BE49-F238E27FC236}">
                  <a16:creationId xmlns:a16="http://schemas.microsoft.com/office/drawing/2014/main" id="{594F0144-7DC3-48DE-81AB-22C7B256090F}"/>
                </a:ext>
              </a:extLst>
            </p:cNvPr>
            <p:cNvSpPr/>
            <p:nvPr/>
          </p:nvSpPr>
          <p:spPr>
            <a:xfrm>
              <a:off x="781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94289F93-994D-4EB8-976A-B2FC035D54A6}"/>
                </a:ext>
              </a:extLst>
            </p:cNvPr>
            <p:cNvSpPr/>
            <p:nvPr/>
          </p:nvSpPr>
          <p:spPr>
            <a:xfrm>
              <a:off x="7810598" y="187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95ED5CD7-4867-4712-A8FE-3AA3E8AE2050}"/>
                </a:ext>
              </a:extLst>
            </p:cNvPr>
            <p:cNvSpPr/>
            <p:nvPr/>
          </p:nvSpPr>
          <p:spPr>
            <a:xfrm>
              <a:off x="7810598" y="223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49AF2E73-7389-4ED5-B3D2-35F98895677F}"/>
                </a:ext>
              </a:extLst>
            </p:cNvPr>
            <p:cNvSpPr/>
            <p:nvPr/>
          </p:nvSpPr>
          <p:spPr>
            <a:xfrm>
              <a:off x="7810598"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16BBA038-2AC8-405B-BC70-3D0FD7C27941}"/>
                </a:ext>
              </a:extLst>
            </p:cNvPr>
            <p:cNvSpPr/>
            <p:nvPr/>
          </p:nvSpPr>
          <p:spPr>
            <a:xfrm>
              <a:off x="853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DB462AE6-8CFE-4015-B6A7-4B6172CF6B8A}"/>
                </a:ext>
              </a:extLst>
            </p:cNvPr>
            <p:cNvSpPr/>
            <p:nvPr/>
          </p:nvSpPr>
          <p:spPr>
            <a:xfrm>
              <a:off x="889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5800C518-8E55-47A4-B3FB-1212CB37E2E9}"/>
                </a:ext>
              </a:extLst>
            </p:cNvPr>
            <p:cNvSpPr/>
            <p:nvPr/>
          </p:nvSpPr>
          <p:spPr>
            <a:xfrm>
              <a:off x="8169926" y="1872895"/>
              <a:ext cx="360000" cy="421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80839EA8-C789-4497-AFD4-89710CD72EEF}"/>
                </a:ext>
              </a:extLst>
            </p:cNvPr>
            <p:cNvSpPr/>
            <p:nvPr/>
          </p:nvSpPr>
          <p:spPr>
            <a:xfrm>
              <a:off x="8530598" y="187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233B7E6E-C911-456B-A420-F025E0E908B6}"/>
                </a:ext>
              </a:extLst>
            </p:cNvPr>
            <p:cNvSpPr/>
            <p:nvPr/>
          </p:nvSpPr>
          <p:spPr>
            <a:xfrm>
              <a:off x="8890598" y="187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BD00F761-9997-4FCD-8B5F-BBD032D14329}"/>
                </a:ext>
              </a:extLst>
            </p:cNvPr>
            <p:cNvSpPr/>
            <p:nvPr/>
          </p:nvSpPr>
          <p:spPr>
            <a:xfrm>
              <a:off x="8171232" y="2233633"/>
              <a:ext cx="375322"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4E71D042-EE23-42E5-8F19-507197EBDE8C}"/>
                </a:ext>
              </a:extLst>
            </p:cNvPr>
            <p:cNvSpPr/>
            <p:nvPr/>
          </p:nvSpPr>
          <p:spPr>
            <a:xfrm>
              <a:off x="8532906" y="223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CE8EBD15-434C-4B8B-BBDE-D855487D6EAE}"/>
                </a:ext>
              </a:extLst>
            </p:cNvPr>
            <p:cNvSpPr/>
            <p:nvPr/>
          </p:nvSpPr>
          <p:spPr>
            <a:xfrm>
              <a:off x="8890598" y="223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78FC27D0-7F97-4CD6-881C-4CE1063BE0C9}"/>
                </a:ext>
              </a:extLst>
            </p:cNvPr>
            <p:cNvSpPr/>
            <p:nvPr/>
          </p:nvSpPr>
          <p:spPr>
            <a:xfrm>
              <a:off x="8171901"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A64C9BC3-3936-4DDE-8685-A713FC8735D0}"/>
                </a:ext>
              </a:extLst>
            </p:cNvPr>
            <p:cNvSpPr/>
            <p:nvPr/>
          </p:nvSpPr>
          <p:spPr>
            <a:xfrm>
              <a:off x="8532906" y="259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8B00045F-1C88-40F6-9021-F8DAAFC2FE60}"/>
                </a:ext>
              </a:extLst>
            </p:cNvPr>
            <p:cNvSpPr/>
            <p:nvPr/>
          </p:nvSpPr>
          <p:spPr>
            <a:xfrm>
              <a:off x="8890598"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E2206AF0-88CE-4377-84B4-CA26DDE53EF8}"/>
                </a:ext>
              </a:extLst>
            </p:cNvPr>
            <p:cNvSpPr/>
            <p:nvPr/>
          </p:nvSpPr>
          <p:spPr>
            <a:xfrm>
              <a:off x="8169926" y="1512180"/>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4" name="Rectangle : coins arrondis 63">
            <a:extLst>
              <a:ext uri="{FF2B5EF4-FFF2-40B4-BE49-F238E27FC236}">
                <a16:creationId xmlns:a16="http://schemas.microsoft.com/office/drawing/2014/main" id="{9E7C2A2D-3DD2-4389-9124-ED285CDBF783}"/>
              </a:ext>
            </a:extLst>
          </p:cNvPr>
          <p:cNvSpPr/>
          <p:nvPr/>
        </p:nvSpPr>
        <p:spPr>
          <a:xfrm>
            <a:off x="1962569" y="4117428"/>
            <a:ext cx="8236507" cy="63228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solidFill>
                <a:sym typeface="Wingdings" panose="05000000000000000000" pitchFamily="2" charset="2"/>
              </a:rPr>
              <a:t>The same is true for funding of ‘paper parks’</a:t>
            </a:r>
          </a:p>
        </p:txBody>
      </p:sp>
      <p:sp>
        <p:nvSpPr>
          <p:cNvPr id="65" name="Rectangle : coins arrondis 64">
            <a:extLst>
              <a:ext uri="{FF2B5EF4-FFF2-40B4-BE49-F238E27FC236}">
                <a16:creationId xmlns:a16="http://schemas.microsoft.com/office/drawing/2014/main" id="{4C73B383-7176-4EA1-907E-47C8B30C5BFF}"/>
              </a:ext>
            </a:extLst>
          </p:cNvPr>
          <p:cNvSpPr/>
          <p:nvPr/>
        </p:nvSpPr>
        <p:spPr>
          <a:xfrm>
            <a:off x="1962570" y="5048907"/>
            <a:ext cx="8236507" cy="59138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The impact – offset ratio determines the final outcome</a:t>
            </a:r>
            <a:endParaRPr lang="en-US" sz="2400" dirty="0">
              <a:solidFill>
                <a:schemeClr val="bg1"/>
              </a:solidFill>
            </a:endParaRPr>
          </a:p>
        </p:txBody>
      </p:sp>
      <p:sp>
        <p:nvSpPr>
          <p:cNvPr id="67" name="Rectangle 66">
            <a:extLst>
              <a:ext uri="{FF2B5EF4-FFF2-40B4-BE49-F238E27FC236}">
                <a16:creationId xmlns:a16="http://schemas.microsoft.com/office/drawing/2014/main" id="{49B359B0-85D0-4AD6-8271-88659416FBB4}"/>
              </a:ext>
            </a:extLst>
          </p:cNvPr>
          <p:cNvSpPr/>
          <p:nvPr/>
        </p:nvSpPr>
        <p:spPr>
          <a:xfrm>
            <a:off x="3716112" y="2654643"/>
            <a:ext cx="360000" cy="360000"/>
          </a:xfrm>
          <a:prstGeom prst="rect">
            <a:avLst/>
          </a:prstGeom>
          <a:pattFill prst="pct30">
            <a:fgClr>
              <a:srgbClr val="00B050"/>
            </a:fgClr>
            <a:bgClr>
              <a:srgbClr val="92D050"/>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E33FADC0-C3FF-4321-9873-71DE03DABE3A}"/>
              </a:ext>
            </a:extLst>
          </p:cNvPr>
          <p:cNvSpPr/>
          <p:nvPr/>
        </p:nvSpPr>
        <p:spPr>
          <a:xfrm>
            <a:off x="4073935" y="1580049"/>
            <a:ext cx="360000" cy="360000"/>
          </a:xfrm>
          <a:prstGeom prst="rect">
            <a:avLst/>
          </a:prstGeom>
          <a:pattFill prst="pct30">
            <a:fgClr>
              <a:srgbClr val="00B050"/>
            </a:fgClr>
            <a:bgClr>
              <a:srgbClr val="92D050"/>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 coins arrondis 44">
            <a:extLst>
              <a:ext uri="{FF2B5EF4-FFF2-40B4-BE49-F238E27FC236}">
                <a16:creationId xmlns:a16="http://schemas.microsoft.com/office/drawing/2014/main" id="{E69FBCFC-EB27-4FDB-BA34-A55A23DE3C5C}"/>
              </a:ext>
            </a:extLst>
          </p:cNvPr>
          <p:cNvSpPr/>
          <p:nvPr/>
        </p:nvSpPr>
        <p:spPr>
          <a:xfrm>
            <a:off x="9955970" y="1747622"/>
            <a:ext cx="2061911" cy="166609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 2:1 ratio means you lose 1/3 of the  habitat present at the start</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69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B2B31C-71C6-4206-901F-4E949F944D76}"/>
              </a:ext>
            </a:extLst>
          </p:cNvPr>
          <p:cNvSpPr/>
          <p:nvPr/>
        </p:nvSpPr>
        <p:spPr>
          <a:xfrm>
            <a:off x="-142875" y="787843"/>
            <a:ext cx="12744450" cy="617493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6"/>
          <p:cNvSpPr txBox="1">
            <a:spLocks noChangeArrowheads="1"/>
          </p:cNvSpPr>
          <p:nvPr/>
        </p:nvSpPr>
        <p:spPr bwMode="auto">
          <a:xfrm>
            <a:off x="800099" y="95250"/>
            <a:ext cx="9420225"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dirty="0"/>
              <a:t>Topics covered in other modules</a:t>
            </a:r>
          </a:p>
        </p:txBody>
      </p:sp>
      <p:sp>
        <p:nvSpPr>
          <p:cNvPr id="5" name="Rectangle 4"/>
          <p:cNvSpPr/>
          <p:nvPr/>
        </p:nvSpPr>
        <p:spPr>
          <a:xfrm>
            <a:off x="518591" y="1123614"/>
            <a:ext cx="10920933" cy="369332"/>
          </a:xfrm>
          <a:prstGeom prst="rect">
            <a:avLst/>
          </a:prstGeom>
        </p:spPr>
        <p:txBody>
          <a:bodyPr wrap="square">
            <a:spAutoFit/>
          </a:bodyPr>
          <a:lstStyle/>
          <a:p>
            <a:pPr>
              <a:spcBef>
                <a:spcPts val="600"/>
              </a:spcBef>
            </a:pPr>
            <a:r>
              <a:rPr lang="en-US" dirty="0"/>
              <a:t>The following key concepts to do with mitigation are covered in other modules:</a:t>
            </a:r>
          </a:p>
        </p:txBody>
      </p:sp>
      <p:graphicFrame>
        <p:nvGraphicFramePr>
          <p:cNvPr id="3" name="Table 2"/>
          <p:cNvGraphicFramePr>
            <a:graphicFrameLocks noGrp="1"/>
          </p:cNvGraphicFramePr>
          <p:nvPr>
            <p:extLst>
              <p:ext uri="{D42A27DB-BD31-4B8C-83A1-F6EECF244321}">
                <p14:modId xmlns:p14="http://schemas.microsoft.com/office/powerpoint/2010/main" val="4266775129"/>
              </p:ext>
            </p:extLst>
          </p:nvPr>
        </p:nvGraphicFramePr>
        <p:xfrm>
          <a:off x="518591" y="1597554"/>
          <a:ext cx="10817224" cy="4549864"/>
        </p:xfrm>
        <a:graphic>
          <a:graphicData uri="http://schemas.openxmlformats.org/drawingml/2006/table">
            <a:tbl>
              <a:tblPr firstRow="1" bandRow="1">
                <a:tableStyleId>{93296810-A885-4BE3-A3E7-6D5BEEA58F35}</a:tableStyleId>
              </a:tblPr>
              <a:tblGrid>
                <a:gridCol w="5429916">
                  <a:extLst>
                    <a:ext uri="{9D8B030D-6E8A-4147-A177-3AD203B41FA5}">
                      <a16:colId xmlns:a16="http://schemas.microsoft.com/office/drawing/2014/main" val="20000"/>
                    </a:ext>
                  </a:extLst>
                </a:gridCol>
                <a:gridCol w="5387308">
                  <a:extLst>
                    <a:ext uri="{9D8B030D-6E8A-4147-A177-3AD203B41FA5}">
                      <a16:colId xmlns:a16="http://schemas.microsoft.com/office/drawing/2014/main" val="20001"/>
                    </a:ext>
                  </a:extLst>
                </a:gridCol>
              </a:tblGrid>
              <a:tr h="435064">
                <a:tc>
                  <a:txBody>
                    <a:bodyPr/>
                    <a:lstStyle/>
                    <a:p>
                      <a:r>
                        <a:rPr lang="en-US" dirty="0"/>
                        <a:t>Issue</a:t>
                      </a:r>
                    </a:p>
                  </a:txBody>
                  <a:tcPr/>
                </a:tc>
                <a:tc>
                  <a:txBody>
                    <a:bodyPr/>
                    <a:lstStyle/>
                    <a:p>
                      <a:r>
                        <a:rPr lang="en-US" dirty="0"/>
                        <a:t>Module</a:t>
                      </a:r>
                      <a:r>
                        <a:rPr lang="en-US" baseline="0" dirty="0"/>
                        <a:t>s on the issue</a:t>
                      </a:r>
                      <a:endParaRPr lang="en-US" dirty="0"/>
                    </a:p>
                  </a:txBody>
                  <a:tcPr/>
                </a:tc>
                <a:extLst>
                  <a:ext uri="{0D108BD9-81ED-4DB2-BD59-A6C34878D82A}">
                    <a16:rowId xmlns:a16="http://schemas.microsoft.com/office/drawing/2014/main" val="10000"/>
                  </a:ext>
                </a:extLst>
              </a:tr>
              <a:tr h="332127">
                <a:tc>
                  <a:txBody>
                    <a:bodyPr/>
                    <a:lstStyle/>
                    <a:p>
                      <a:r>
                        <a:rPr lang="en-US" dirty="0"/>
                        <a:t>Following the mitigation hierarchy, especially ‘avoid’</a:t>
                      </a:r>
                    </a:p>
                    <a:p>
                      <a:r>
                        <a:rPr lang="en-US" dirty="0"/>
                        <a:t>Alternatives analyses</a:t>
                      </a:r>
                    </a:p>
                  </a:txBody>
                  <a:tcPr/>
                </a:tc>
                <a:tc>
                  <a:txBody>
                    <a:bodyPr/>
                    <a:lstStyle/>
                    <a:p>
                      <a:r>
                        <a:rPr lang="en-US" dirty="0"/>
                        <a:t>Mitigation hierarchy module </a:t>
                      </a:r>
                    </a:p>
                    <a:p>
                      <a:r>
                        <a:rPr lang="en-US" dirty="0"/>
                        <a:t>Impact assessment module </a:t>
                      </a:r>
                    </a:p>
                  </a:txBody>
                  <a:tcPr>
                    <a:solidFill>
                      <a:srgbClr val="FFFF00"/>
                    </a:solidFill>
                  </a:tcPr>
                </a:tc>
                <a:extLst>
                  <a:ext uri="{0D108BD9-81ED-4DB2-BD59-A6C34878D82A}">
                    <a16:rowId xmlns:a16="http://schemas.microsoft.com/office/drawing/2014/main" val="604999815"/>
                  </a:ext>
                </a:extLst>
              </a:tr>
              <a:tr h="332127">
                <a:tc>
                  <a:txBody>
                    <a:bodyPr/>
                    <a:lstStyle/>
                    <a:p>
                      <a:r>
                        <a:rPr lang="en-US" dirty="0"/>
                        <a:t>Impacts that cannot be offset (‘non </a:t>
                      </a:r>
                      <a:r>
                        <a:rPr lang="en-US" dirty="0" err="1"/>
                        <a:t>offsetable</a:t>
                      </a:r>
                      <a:r>
                        <a:rPr lang="en-US" dirty="0"/>
                        <a:t> impacts’)</a:t>
                      </a:r>
                    </a:p>
                  </a:txBody>
                  <a:tcPr/>
                </a:tc>
                <a:tc>
                  <a:txBody>
                    <a:bodyPr/>
                    <a:lstStyle/>
                    <a:p>
                      <a:r>
                        <a:rPr lang="en-US" dirty="0"/>
                        <a:t>This module – ‘Key Concepts’</a:t>
                      </a:r>
                    </a:p>
                  </a:txBody>
                  <a:tcPr>
                    <a:solidFill>
                      <a:srgbClr val="FFFF00"/>
                    </a:solidFill>
                  </a:tcPr>
                </a:tc>
                <a:extLst>
                  <a:ext uri="{0D108BD9-81ED-4DB2-BD59-A6C34878D82A}">
                    <a16:rowId xmlns:a16="http://schemas.microsoft.com/office/drawing/2014/main" val="10001"/>
                  </a:ext>
                </a:extLst>
              </a:tr>
              <a:tr h="818943">
                <a:tc>
                  <a:txBody>
                    <a:bodyPr/>
                    <a:lstStyle/>
                    <a:p>
                      <a:r>
                        <a:rPr lang="en-US" dirty="0"/>
                        <a:t>No Net Loss</a:t>
                      </a:r>
                      <a:r>
                        <a:rPr lang="en-US" baseline="0" dirty="0"/>
                        <a:t> of what?</a:t>
                      </a:r>
                    </a:p>
                    <a:p>
                      <a:r>
                        <a:rPr lang="en-US" dirty="0"/>
                        <a:t>No Net Loss</a:t>
                      </a:r>
                      <a:r>
                        <a:rPr lang="en-US" baseline="0" dirty="0"/>
                        <a:t> relative to what</a:t>
                      </a:r>
                    </a:p>
                    <a:p>
                      <a:r>
                        <a:rPr lang="en-US" baseline="0" dirty="0"/>
                        <a:t>How to achieve</a:t>
                      </a:r>
                      <a:r>
                        <a:rPr lang="en-US" dirty="0"/>
                        <a:t> gain -</a:t>
                      </a:r>
                      <a:r>
                        <a:rPr lang="en-US" baseline="0" dirty="0"/>
                        <a:t> different mechanisms (protection, restoration, creation…)</a:t>
                      </a:r>
                      <a:endParaRPr lang="en-US" dirty="0"/>
                    </a:p>
                  </a:txBody>
                  <a:tcPr/>
                </a:tc>
                <a:tc>
                  <a:txBody>
                    <a:bodyPr/>
                    <a:lstStyle/>
                    <a:p>
                      <a:r>
                        <a:rPr lang="fr-FR" sz="1800" kern="1200" dirty="0">
                          <a:solidFill>
                            <a:schemeClr val="dk1"/>
                          </a:solidFill>
                          <a:latin typeface="+mn-lt"/>
                          <a:ea typeface="+mn-ea"/>
                          <a:cs typeface="+mn-cs"/>
                        </a:rPr>
                        <a:t>No Net </a:t>
                      </a:r>
                      <a:r>
                        <a:rPr lang="fr-FR" sz="1800" kern="1200" dirty="0" err="1">
                          <a:solidFill>
                            <a:schemeClr val="dk1"/>
                          </a:solidFill>
                          <a:latin typeface="+mn-lt"/>
                          <a:ea typeface="+mn-ea"/>
                          <a:cs typeface="+mn-cs"/>
                        </a:rPr>
                        <a:t>Loss</a:t>
                      </a:r>
                      <a:r>
                        <a:rPr lang="fr-FR" sz="1800" kern="1200" dirty="0">
                          <a:solidFill>
                            <a:schemeClr val="dk1"/>
                          </a:solidFill>
                          <a:latin typeface="+mn-lt"/>
                          <a:ea typeface="+mn-ea"/>
                          <a:cs typeface="+mn-cs"/>
                        </a:rPr>
                        <a:t>/</a:t>
                      </a:r>
                      <a:r>
                        <a:rPr lang="fr-FR" sz="1800" kern="1200" dirty="0" err="1">
                          <a:solidFill>
                            <a:schemeClr val="dk1"/>
                          </a:solidFill>
                          <a:latin typeface="+mn-lt"/>
                          <a:ea typeface="+mn-ea"/>
                          <a:cs typeface="+mn-cs"/>
                        </a:rPr>
                        <a:t>Biodiversity</a:t>
                      </a:r>
                      <a:r>
                        <a:rPr lang="fr-FR" sz="1800" kern="1200" dirty="0">
                          <a:solidFill>
                            <a:schemeClr val="dk1"/>
                          </a:solidFill>
                          <a:latin typeface="+mn-lt"/>
                          <a:ea typeface="+mn-ea"/>
                          <a:cs typeface="+mn-cs"/>
                        </a:rPr>
                        <a:t> Net Gain Module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dk1"/>
                          </a:solidFill>
                          <a:latin typeface="+mn-lt"/>
                          <a:ea typeface="+mn-ea"/>
                          <a:cs typeface="+mn-cs"/>
                        </a:rPr>
                        <a:t>NNL/BNG Module and </a:t>
                      </a:r>
                      <a:r>
                        <a:rPr lang="en-US" dirty="0"/>
                        <a:t>This module – ‘Key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 ‘Key Concepts’</a:t>
                      </a:r>
                      <a:endParaRPr lang="fr-FR" sz="1800" kern="1200" dirty="0">
                        <a:solidFill>
                          <a:schemeClr val="dk1"/>
                        </a:solidFill>
                        <a:latin typeface="+mn-lt"/>
                        <a:ea typeface="+mn-ea"/>
                        <a:cs typeface="+mn-cs"/>
                      </a:endParaRPr>
                    </a:p>
                    <a:p>
                      <a:endParaRPr lang="fr-FR" sz="1800" kern="1200" dirty="0">
                        <a:solidFill>
                          <a:schemeClr val="dk1"/>
                        </a:solidFill>
                        <a:latin typeface="+mn-lt"/>
                        <a:ea typeface="+mn-ea"/>
                        <a:cs typeface="+mn-cs"/>
                      </a:endParaRPr>
                    </a:p>
                  </a:txBody>
                  <a:tcPr>
                    <a:solidFill>
                      <a:srgbClr val="FFFF00"/>
                    </a:solidFill>
                  </a:tcPr>
                </a:tc>
                <a:extLst>
                  <a:ext uri="{0D108BD9-81ED-4DB2-BD59-A6C34878D82A}">
                    <a16:rowId xmlns:a16="http://schemas.microsoft.com/office/drawing/2014/main" val="10002"/>
                  </a:ext>
                </a:extLst>
              </a:tr>
              <a:tr h="573260">
                <a:tc>
                  <a:txBody>
                    <a:bodyPr/>
                    <a:lstStyle/>
                    <a:p>
                      <a:r>
                        <a:rPr lang="en-US" dirty="0"/>
                        <a:t>Reference scenarios and baselines</a:t>
                      </a:r>
                    </a:p>
                    <a:p>
                      <a:r>
                        <a:rPr lang="en-US" dirty="0" err="1"/>
                        <a:t>Additionality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 ‘Key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 ‘Key Concepts’</a:t>
                      </a:r>
                    </a:p>
                  </a:txBody>
                  <a:tcPr>
                    <a:solidFill>
                      <a:srgbClr val="FFFF00"/>
                    </a:solidFill>
                  </a:tcPr>
                </a:tc>
                <a:extLst>
                  <a:ext uri="{0D108BD9-81ED-4DB2-BD59-A6C34878D82A}">
                    <a16:rowId xmlns:a16="http://schemas.microsoft.com/office/drawing/2014/main" val="10003"/>
                  </a:ext>
                </a:extLst>
              </a:tr>
              <a:tr h="332127">
                <a:tc>
                  <a:txBody>
                    <a:bodyPr/>
                    <a:lstStyle/>
                    <a:p>
                      <a:r>
                        <a:rPr lang="en-US" dirty="0"/>
                        <a:t>Permanence</a:t>
                      </a:r>
                    </a:p>
                  </a:txBody>
                  <a:tcPr/>
                </a:tc>
                <a:tc>
                  <a:txBody>
                    <a:bodyPr/>
                    <a:lstStyle/>
                    <a:p>
                      <a:r>
                        <a:rPr lang="en-US" dirty="0"/>
                        <a:t>Standards Module (including BBOP Principles and Standard)</a:t>
                      </a:r>
                    </a:p>
                    <a:p>
                      <a:r>
                        <a:rPr lang="en-US" dirty="0"/>
                        <a:t>Implementation Module</a:t>
                      </a:r>
                    </a:p>
                  </a:txBody>
                  <a:tcPr>
                    <a:solidFill>
                      <a:srgbClr val="FFFF00"/>
                    </a:solidFill>
                  </a:tcPr>
                </a:tc>
                <a:extLst>
                  <a:ext uri="{0D108BD9-81ED-4DB2-BD59-A6C34878D82A}">
                    <a16:rowId xmlns:a16="http://schemas.microsoft.com/office/drawing/2014/main" val="10004"/>
                  </a:ext>
                </a:extLst>
              </a:tr>
              <a:tr h="332127">
                <a:tc>
                  <a:txBody>
                    <a:bodyPr/>
                    <a:lstStyle/>
                    <a:p>
                      <a:r>
                        <a:rPr lang="en-US" dirty="0"/>
                        <a:t>Social aspects</a:t>
                      </a:r>
                    </a:p>
                  </a:txBody>
                  <a:tcPr/>
                </a:tc>
                <a:tc>
                  <a:txBody>
                    <a:bodyPr/>
                    <a:lstStyle/>
                    <a:p>
                      <a:r>
                        <a:rPr lang="en-US" dirty="0"/>
                        <a:t>Social aspects Module and Stakeholders Module</a:t>
                      </a:r>
                    </a:p>
                  </a:txBody>
                  <a:tcPr>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99880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4F65D-51DB-497B-8E41-00D19A4BCA95}"/>
              </a:ext>
            </a:extLst>
          </p:cNvPr>
          <p:cNvSpPr>
            <a:spLocks noGrp="1"/>
          </p:cNvSpPr>
          <p:nvPr>
            <p:ph type="title"/>
          </p:nvPr>
        </p:nvSpPr>
        <p:spPr>
          <a:xfrm>
            <a:off x="838200" y="-283669"/>
            <a:ext cx="10515600" cy="1325563"/>
          </a:xfrm>
        </p:spPr>
        <p:txBody>
          <a:bodyPr>
            <a:normAutofit/>
          </a:bodyPr>
          <a:lstStyle/>
          <a:p>
            <a:r>
              <a:rPr lang="fr-FR" sz="3000" dirty="0" err="1">
                <a:solidFill>
                  <a:schemeClr val="bg1"/>
                </a:solidFill>
                <a:latin typeface="Arial" panose="020B0604020202020204" pitchFamily="34" charset="0"/>
                <a:cs typeface="Arial" panose="020B0604020202020204" pitchFamily="34" charset="0"/>
              </a:rPr>
              <a:t>What</a:t>
            </a:r>
            <a:r>
              <a:rPr lang="fr-FR" sz="3000" dirty="0">
                <a:solidFill>
                  <a:schemeClr val="bg1"/>
                </a:solidFill>
                <a:latin typeface="Arial" panose="020B0604020202020204" pitchFamily="34" charset="0"/>
                <a:cs typeface="Arial" panose="020B0604020202020204" pitchFamily="34" charset="0"/>
              </a:rPr>
              <a:t> about </a:t>
            </a:r>
            <a:r>
              <a:rPr lang="fr-FR" sz="3000" dirty="0" err="1">
                <a:solidFill>
                  <a:schemeClr val="bg1"/>
                </a:solidFill>
                <a:latin typeface="Arial" panose="020B0604020202020204" pitchFamily="34" charset="0"/>
                <a:cs typeface="Arial" panose="020B0604020202020204" pitchFamily="34" charset="0"/>
              </a:rPr>
              <a:t>addressing</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unregulated</a:t>
            </a:r>
            <a:r>
              <a:rPr lang="fr-FR" sz="3000" dirty="0">
                <a:solidFill>
                  <a:schemeClr val="bg1"/>
                </a:solidFill>
                <a:latin typeface="Arial" panose="020B0604020202020204" pitchFamily="34" charset="0"/>
                <a:cs typeface="Arial" panose="020B0604020202020204" pitchFamily="34" charset="0"/>
              </a:rPr>
              <a:t> impacts?</a:t>
            </a:r>
          </a:p>
        </p:txBody>
      </p:sp>
      <p:pic>
        <p:nvPicPr>
          <p:cNvPr id="5" name="Image 4">
            <a:extLst>
              <a:ext uri="{FF2B5EF4-FFF2-40B4-BE49-F238E27FC236}">
                <a16:creationId xmlns:a16="http://schemas.microsoft.com/office/drawing/2014/main" id="{91F90410-F6DA-460B-8D54-8B87CF9DFD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2705" y="1393853"/>
            <a:ext cx="5746377" cy="4309783"/>
          </a:xfrm>
          <a:prstGeom prst="rect">
            <a:avLst/>
          </a:prstGeom>
          <a:ln>
            <a:solidFill>
              <a:schemeClr val="tx1"/>
            </a:solidFill>
          </a:ln>
        </p:spPr>
      </p:pic>
      <p:pic>
        <p:nvPicPr>
          <p:cNvPr id="6" name="Image 5">
            <a:extLst>
              <a:ext uri="{FF2B5EF4-FFF2-40B4-BE49-F238E27FC236}">
                <a16:creationId xmlns:a16="http://schemas.microsoft.com/office/drawing/2014/main" id="{B46D83B2-4577-4618-8B67-9F9842241F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0003" y="4495800"/>
            <a:ext cx="2521832" cy="1891374"/>
          </a:xfrm>
          <a:prstGeom prst="rect">
            <a:avLst/>
          </a:prstGeom>
          <a:ln>
            <a:solidFill>
              <a:schemeClr val="tx1"/>
            </a:solidFill>
          </a:ln>
        </p:spPr>
      </p:pic>
      <p:sp>
        <p:nvSpPr>
          <p:cNvPr id="7" name="ZoneTexte 6">
            <a:extLst>
              <a:ext uri="{FF2B5EF4-FFF2-40B4-BE49-F238E27FC236}">
                <a16:creationId xmlns:a16="http://schemas.microsoft.com/office/drawing/2014/main" id="{B336EEC9-FD15-4CDA-87DE-BB1084143FEE}"/>
              </a:ext>
            </a:extLst>
          </p:cNvPr>
          <p:cNvSpPr txBox="1"/>
          <p:nvPr/>
        </p:nvSpPr>
        <p:spPr>
          <a:xfrm>
            <a:off x="8711834" y="5737543"/>
            <a:ext cx="3147247" cy="584775"/>
          </a:xfrm>
          <a:prstGeom prst="rect">
            <a:avLst/>
          </a:prstGeom>
          <a:noFill/>
        </p:spPr>
        <p:txBody>
          <a:bodyPr wrap="square" rtlCol="0">
            <a:spAutoFit/>
          </a:bodyPr>
          <a:lstStyle/>
          <a:p>
            <a:r>
              <a:rPr lang="fr-FR" sz="1600" i="1" dirty="0" err="1"/>
              <a:t>Charcoal</a:t>
            </a:r>
            <a:r>
              <a:rPr lang="fr-FR" sz="1600" i="1" dirty="0"/>
              <a:t> production in </a:t>
            </a:r>
            <a:r>
              <a:rPr lang="fr-FR" sz="1600" i="1" dirty="0" err="1"/>
              <a:t>Licuati</a:t>
            </a:r>
            <a:r>
              <a:rPr lang="fr-FR" sz="1600" i="1" dirty="0"/>
              <a:t> Forest Reserve</a:t>
            </a:r>
          </a:p>
        </p:txBody>
      </p:sp>
      <p:pic>
        <p:nvPicPr>
          <p:cNvPr id="8" name="Image 8">
            <a:extLst>
              <a:ext uri="{FF2B5EF4-FFF2-40B4-BE49-F238E27FC236}">
                <a16:creationId xmlns:a16="http://schemas.microsoft.com/office/drawing/2014/main" id="{2BE7C10B-78CA-4DEB-A30D-5F99B9F3DD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3326" y="1393853"/>
            <a:ext cx="5423012" cy="3452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ZoneTexte 9">
            <a:extLst>
              <a:ext uri="{FF2B5EF4-FFF2-40B4-BE49-F238E27FC236}">
                <a16:creationId xmlns:a16="http://schemas.microsoft.com/office/drawing/2014/main" id="{26EBB3BC-DB9D-4D71-919E-E790C9DA35F3}"/>
              </a:ext>
            </a:extLst>
          </p:cNvPr>
          <p:cNvSpPr txBox="1">
            <a:spLocks noChangeArrowheads="1"/>
          </p:cNvSpPr>
          <p:nvPr/>
        </p:nvSpPr>
        <p:spPr bwMode="auto">
          <a:xfrm>
            <a:off x="346191" y="4655496"/>
            <a:ext cx="21955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fr-FR" altLang="fr-FR" sz="900" dirty="0">
                <a:solidFill>
                  <a:schemeClr val="bg1"/>
                </a:solidFill>
              </a:rPr>
              <a:t>© Fabien Quétier, Biotope</a:t>
            </a:r>
          </a:p>
        </p:txBody>
      </p:sp>
      <p:pic>
        <p:nvPicPr>
          <p:cNvPr id="10" name="Image 9">
            <a:extLst>
              <a:ext uri="{FF2B5EF4-FFF2-40B4-BE49-F238E27FC236}">
                <a16:creationId xmlns:a16="http://schemas.microsoft.com/office/drawing/2014/main" id="{73D92143-FE75-4C25-9EC5-63CBF23DC6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7467" y="4306698"/>
            <a:ext cx="2826503" cy="2119878"/>
          </a:xfrm>
          <a:prstGeom prst="rect">
            <a:avLst/>
          </a:prstGeom>
          <a:ln>
            <a:solidFill>
              <a:schemeClr val="tx1"/>
            </a:solidFill>
          </a:ln>
        </p:spPr>
      </p:pic>
      <p:sp>
        <p:nvSpPr>
          <p:cNvPr id="11" name="ZoneTexte 10">
            <a:extLst>
              <a:ext uri="{FF2B5EF4-FFF2-40B4-BE49-F238E27FC236}">
                <a16:creationId xmlns:a16="http://schemas.microsoft.com/office/drawing/2014/main" id="{D7102F57-F54A-4967-B4CD-80422BBF278E}"/>
              </a:ext>
            </a:extLst>
          </p:cNvPr>
          <p:cNvSpPr txBox="1"/>
          <p:nvPr/>
        </p:nvSpPr>
        <p:spPr>
          <a:xfrm>
            <a:off x="2799759" y="6245375"/>
            <a:ext cx="2195573" cy="200055"/>
          </a:xfrm>
          <a:prstGeom prst="rect">
            <a:avLst/>
          </a:prstGeom>
          <a:noFill/>
        </p:spPr>
        <p:txBody>
          <a:bodyPr wrap="square" rtlCol="0">
            <a:spAutoFit/>
          </a:bodyPr>
          <a:lstStyle/>
          <a:p>
            <a:r>
              <a:rPr lang="fr-FR" sz="700" dirty="0">
                <a:solidFill>
                  <a:schemeClr val="bg1"/>
                </a:solidFill>
              </a:rPr>
              <a:t>© </a:t>
            </a:r>
            <a:r>
              <a:rPr lang="fr-FR" sz="700" dirty="0" err="1">
                <a:solidFill>
                  <a:schemeClr val="bg1"/>
                </a:solidFill>
              </a:rPr>
              <a:t>Zebene</a:t>
            </a:r>
            <a:r>
              <a:rPr lang="fr-FR" sz="700" dirty="0">
                <a:solidFill>
                  <a:schemeClr val="bg1"/>
                </a:solidFill>
              </a:rPr>
              <a:t>, WWF</a:t>
            </a:r>
          </a:p>
        </p:txBody>
      </p:sp>
      <p:sp>
        <p:nvSpPr>
          <p:cNvPr id="12" name="ZoneTexte 11">
            <a:extLst>
              <a:ext uri="{FF2B5EF4-FFF2-40B4-BE49-F238E27FC236}">
                <a16:creationId xmlns:a16="http://schemas.microsoft.com/office/drawing/2014/main" id="{C9AC37AC-DC60-476D-A67A-F839D48DB334}"/>
              </a:ext>
            </a:extLst>
          </p:cNvPr>
          <p:cNvSpPr txBox="1"/>
          <p:nvPr/>
        </p:nvSpPr>
        <p:spPr>
          <a:xfrm>
            <a:off x="346191" y="4872639"/>
            <a:ext cx="2491276" cy="338554"/>
          </a:xfrm>
          <a:prstGeom prst="rect">
            <a:avLst/>
          </a:prstGeom>
          <a:noFill/>
        </p:spPr>
        <p:txBody>
          <a:bodyPr wrap="square" rtlCol="0">
            <a:spAutoFit/>
          </a:bodyPr>
          <a:lstStyle/>
          <a:p>
            <a:r>
              <a:rPr lang="fr-FR" sz="1600" i="1" dirty="0"/>
              <a:t>Slash-and-</a:t>
            </a:r>
            <a:r>
              <a:rPr lang="fr-FR" sz="1600" i="1" dirty="0" err="1"/>
              <a:t>burn</a:t>
            </a:r>
            <a:r>
              <a:rPr lang="fr-FR" sz="1600" i="1" dirty="0"/>
              <a:t> agriculture</a:t>
            </a:r>
          </a:p>
        </p:txBody>
      </p:sp>
      <p:sp>
        <p:nvSpPr>
          <p:cNvPr id="13" name="ZoneTexte 12">
            <a:extLst>
              <a:ext uri="{FF2B5EF4-FFF2-40B4-BE49-F238E27FC236}">
                <a16:creationId xmlns:a16="http://schemas.microsoft.com/office/drawing/2014/main" id="{D9023EF2-7815-4C7C-AE5C-068D5533370A}"/>
              </a:ext>
            </a:extLst>
          </p:cNvPr>
          <p:cNvSpPr txBox="1"/>
          <p:nvPr/>
        </p:nvSpPr>
        <p:spPr>
          <a:xfrm>
            <a:off x="1734531" y="5860655"/>
            <a:ext cx="1102936" cy="584775"/>
          </a:xfrm>
          <a:prstGeom prst="rect">
            <a:avLst/>
          </a:prstGeom>
          <a:noFill/>
        </p:spPr>
        <p:txBody>
          <a:bodyPr wrap="square" rtlCol="0">
            <a:spAutoFit/>
          </a:bodyPr>
          <a:lstStyle/>
          <a:p>
            <a:r>
              <a:rPr lang="fr-FR" sz="1600" i="1" dirty="0"/>
              <a:t>Hunting &amp; </a:t>
            </a:r>
            <a:r>
              <a:rPr lang="fr-FR" sz="1600" i="1" dirty="0" err="1"/>
              <a:t>poaching</a:t>
            </a:r>
            <a:endParaRPr lang="fr-FR" sz="1600" i="1" dirty="0"/>
          </a:p>
        </p:txBody>
      </p:sp>
    </p:spTree>
    <p:extLst>
      <p:ext uri="{BB962C8B-B14F-4D97-AF65-F5344CB8AC3E}">
        <p14:creationId xmlns:p14="http://schemas.microsoft.com/office/powerpoint/2010/main" val="1369173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FADBBB-1F65-46AF-B890-89F46B8F4C31}"/>
              </a:ext>
            </a:extLst>
          </p:cNvPr>
          <p:cNvSpPr>
            <a:spLocks noGrp="1"/>
          </p:cNvSpPr>
          <p:nvPr>
            <p:ph type="title"/>
          </p:nvPr>
        </p:nvSpPr>
        <p:spPr>
          <a:xfrm>
            <a:off x="864171" y="-265817"/>
            <a:ext cx="10515600" cy="1325563"/>
          </a:xfrm>
        </p:spPr>
        <p:txBody>
          <a:bodyPr>
            <a:normAutofit/>
          </a:bodyPr>
          <a:lstStyle/>
          <a:p>
            <a:r>
              <a:rPr lang="fr-FR" sz="3000" dirty="0" err="1">
                <a:solidFill>
                  <a:schemeClr val="bg1"/>
                </a:solidFill>
                <a:latin typeface="Arial" panose="020B0604020202020204" pitchFamily="34" charset="0"/>
                <a:cs typeface="Arial" panose="020B0604020202020204" pitchFamily="34" charset="0"/>
              </a:rPr>
              <a:t>What</a:t>
            </a:r>
            <a:r>
              <a:rPr lang="fr-FR" sz="3000" dirty="0">
                <a:solidFill>
                  <a:schemeClr val="bg1"/>
                </a:solidFill>
                <a:latin typeface="Arial" panose="020B0604020202020204" pitchFamily="34" charset="0"/>
                <a:cs typeface="Arial" panose="020B0604020202020204" pitchFamily="34" charset="0"/>
              </a:rPr>
              <a:t> about </a:t>
            </a:r>
            <a:r>
              <a:rPr lang="fr-FR" sz="3000" dirty="0" err="1">
                <a:solidFill>
                  <a:schemeClr val="bg1"/>
                </a:solidFill>
                <a:latin typeface="Arial" panose="020B0604020202020204" pitchFamily="34" charset="0"/>
                <a:cs typeface="Arial" panose="020B0604020202020204" pitchFamily="34" charset="0"/>
              </a:rPr>
              <a:t>addressing</a:t>
            </a:r>
            <a:r>
              <a:rPr lang="fr-FR" sz="3000" dirty="0">
                <a:solidFill>
                  <a:schemeClr val="bg1"/>
                </a:solidFill>
                <a:latin typeface="Arial" panose="020B0604020202020204" pitchFamily="34" charset="0"/>
                <a:cs typeface="Arial" panose="020B0604020202020204" pitchFamily="34" charset="0"/>
              </a:rPr>
              <a:t> </a:t>
            </a:r>
            <a:r>
              <a:rPr lang="fr-FR" sz="3000" dirty="0" err="1">
                <a:solidFill>
                  <a:schemeClr val="bg1"/>
                </a:solidFill>
                <a:latin typeface="Arial" panose="020B0604020202020204" pitchFamily="34" charset="0"/>
                <a:cs typeface="Arial" panose="020B0604020202020204" pitchFamily="34" charset="0"/>
              </a:rPr>
              <a:t>unregulated</a:t>
            </a:r>
            <a:r>
              <a:rPr lang="fr-FR" sz="3000" dirty="0">
                <a:solidFill>
                  <a:schemeClr val="bg1"/>
                </a:solidFill>
                <a:latin typeface="Arial" panose="020B0604020202020204" pitchFamily="34" charset="0"/>
                <a:cs typeface="Arial" panose="020B0604020202020204" pitchFamily="34" charset="0"/>
              </a:rPr>
              <a:t> impacts?</a:t>
            </a:r>
          </a:p>
        </p:txBody>
      </p:sp>
      <p:sp>
        <p:nvSpPr>
          <p:cNvPr id="5" name="Rectangle 4">
            <a:extLst>
              <a:ext uri="{FF2B5EF4-FFF2-40B4-BE49-F238E27FC236}">
                <a16:creationId xmlns:a16="http://schemas.microsoft.com/office/drawing/2014/main" id="{8EFB4CE5-98B8-4FF7-8B21-1B5343742E93}"/>
              </a:ext>
            </a:extLst>
          </p:cNvPr>
          <p:cNvSpPr/>
          <p:nvPr/>
        </p:nvSpPr>
        <p:spPr>
          <a:xfrm>
            <a:off x="4354078" y="125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8E3E992-6C2B-49F6-920C-48D3BB4F5917}"/>
              </a:ext>
            </a:extLst>
          </p:cNvPr>
          <p:cNvSpPr/>
          <p:nvPr/>
        </p:nvSpPr>
        <p:spPr>
          <a:xfrm>
            <a:off x="4354078" y="161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009E7A9-31D2-41F1-BC1B-13BCF9735982}"/>
              </a:ext>
            </a:extLst>
          </p:cNvPr>
          <p:cNvSpPr/>
          <p:nvPr/>
        </p:nvSpPr>
        <p:spPr>
          <a:xfrm>
            <a:off x="4354078" y="197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EDCC685-61C6-4E7A-8C5D-227F822FE249}"/>
              </a:ext>
            </a:extLst>
          </p:cNvPr>
          <p:cNvSpPr/>
          <p:nvPr/>
        </p:nvSpPr>
        <p:spPr>
          <a:xfrm>
            <a:off x="4714078" y="125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BF5F400-C07E-4FDD-8BEF-3E1BC5994ADD}"/>
              </a:ext>
            </a:extLst>
          </p:cNvPr>
          <p:cNvSpPr/>
          <p:nvPr/>
        </p:nvSpPr>
        <p:spPr>
          <a:xfrm>
            <a:off x="5074078" y="125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9CA43AB-24B7-441A-9203-52AE25EDE2E7}"/>
              </a:ext>
            </a:extLst>
          </p:cNvPr>
          <p:cNvSpPr/>
          <p:nvPr/>
        </p:nvSpPr>
        <p:spPr>
          <a:xfrm>
            <a:off x="5074301" y="1618701"/>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3EFD0F3-633A-4AC8-BB6B-3B64576C658C}"/>
              </a:ext>
            </a:extLst>
          </p:cNvPr>
          <p:cNvSpPr/>
          <p:nvPr/>
        </p:nvSpPr>
        <p:spPr>
          <a:xfrm>
            <a:off x="5434078" y="161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BD9A737-8631-4C9A-A338-1253B5CDA5C6}"/>
              </a:ext>
            </a:extLst>
          </p:cNvPr>
          <p:cNvSpPr/>
          <p:nvPr/>
        </p:nvSpPr>
        <p:spPr>
          <a:xfrm>
            <a:off x="4714684" y="197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19EEFDB5-8E2D-4A89-8315-59A6A639A487}"/>
              </a:ext>
            </a:extLst>
          </p:cNvPr>
          <p:cNvSpPr/>
          <p:nvPr/>
        </p:nvSpPr>
        <p:spPr>
          <a:xfrm>
            <a:off x="5073180" y="1978868"/>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C4B0FAD-6D04-4D8B-AE39-173B8676B88C}"/>
              </a:ext>
            </a:extLst>
          </p:cNvPr>
          <p:cNvSpPr/>
          <p:nvPr/>
        </p:nvSpPr>
        <p:spPr>
          <a:xfrm>
            <a:off x="5434078" y="233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458A732-BEC6-4F8F-A178-DC770206950F}"/>
              </a:ext>
            </a:extLst>
          </p:cNvPr>
          <p:cNvSpPr/>
          <p:nvPr/>
        </p:nvSpPr>
        <p:spPr>
          <a:xfrm>
            <a:off x="1966499" y="125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ABF8445-4DA9-46AE-BEAE-BD6FC5CB81F6}"/>
              </a:ext>
            </a:extLst>
          </p:cNvPr>
          <p:cNvSpPr/>
          <p:nvPr/>
        </p:nvSpPr>
        <p:spPr>
          <a:xfrm>
            <a:off x="1966499" y="161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BCCD6EF-5777-47D2-9900-A378E562B89C}"/>
              </a:ext>
            </a:extLst>
          </p:cNvPr>
          <p:cNvSpPr/>
          <p:nvPr/>
        </p:nvSpPr>
        <p:spPr>
          <a:xfrm>
            <a:off x="1966499" y="197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A891669-160D-4CAA-BDA8-0901659C9AF5}"/>
              </a:ext>
            </a:extLst>
          </p:cNvPr>
          <p:cNvSpPr/>
          <p:nvPr/>
        </p:nvSpPr>
        <p:spPr>
          <a:xfrm>
            <a:off x="1966499" y="233521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67166-F6E9-46A0-A1C5-D396C7287A16}"/>
              </a:ext>
            </a:extLst>
          </p:cNvPr>
          <p:cNvSpPr/>
          <p:nvPr/>
        </p:nvSpPr>
        <p:spPr>
          <a:xfrm>
            <a:off x="2326499" y="125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A1B9978F-17CA-485C-9AC1-E22D31CBAC0A}"/>
              </a:ext>
            </a:extLst>
          </p:cNvPr>
          <p:cNvSpPr/>
          <p:nvPr/>
        </p:nvSpPr>
        <p:spPr>
          <a:xfrm>
            <a:off x="2686499" y="125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A6FFEDCD-438B-4D53-9FF4-37CD01DFE5A7}"/>
              </a:ext>
            </a:extLst>
          </p:cNvPr>
          <p:cNvSpPr/>
          <p:nvPr/>
        </p:nvSpPr>
        <p:spPr>
          <a:xfrm>
            <a:off x="2686499" y="161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52B233A1-DFA2-41CD-BEFA-AD185EA61A25}"/>
              </a:ext>
            </a:extLst>
          </p:cNvPr>
          <p:cNvSpPr/>
          <p:nvPr/>
        </p:nvSpPr>
        <p:spPr>
          <a:xfrm>
            <a:off x="3044118" y="161997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E89E4570-8AC0-4071-B90A-DCA1BBCAB92B}"/>
              </a:ext>
            </a:extLst>
          </p:cNvPr>
          <p:cNvSpPr/>
          <p:nvPr/>
        </p:nvSpPr>
        <p:spPr>
          <a:xfrm>
            <a:off x="2326499" y="1966874"/>
            <a:ext cx="364616" cy="3975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BC25F96-1EF6-4928-88E5-8ACCD263BD27}"/>
              </a:ext>
            </a:extLst>
          </p:cNvPr>
          <p:cNvSpPr/>
          <p:nvPr/>
        </p:nvSpPr>
        <p:spPr>
          <a:xfrm>
            <a:off x="2688807" y="1977594"/>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D1A460CF-6C75-4F3E-8566-16085FB4D8CC}"/>
              </a:ext>
            </a:extLst>
          </p:cNvPr>
          <p:cNvSpPr/>
          <p:nvPr/>
        </p:nvSpPr>
        <p:spPr>
          <a:xfrm>
            <a:off x="2326499" y="2336111"/>
            <a:ext cx="362308"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1215C49F-3BFA-443C-A977-61108C79B0EA}"/>
              </a:ext>
            </a:extLst>
          </p:cNvPr>
          <p:cNvSpPr/>
          <p:nvPr/>
        </p:nvSpPr>
        <p:spPr>
          <a:xfrm>
            <a:off x="3044118" y="2335213"/>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47CD86C-2182-4922-95A0-3C20E682AD7C}"/>
              </a:ext>
            </a:extLst>
          </p:cNvPr>
          <p:cNvSpPr/>
          <p:nvPr/>
        </p:nvSpPr>
        <p:spPr>
          <a:xfrm>
            <a:off x="4724808" y="2337594"/>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8" name="Straight Arrow Connector 327">
            <a:extLst>
              <a:ext uri="{FF2B5EF4-FFF2-40B4-BE49-F238E27FC236}">
                <a16:creationId xmlns:a16="http://schemas.microsoft.com/office/drawing/2014/main" id="{B6294806-ADDB-48FD-9FBC-B700F40B77A3}"/>
              </a:ext>
            </a:extLst>
          </p:cNvPr>
          <p:cNvCxnSpPr/>
          <p:nvPr/>
        </p:nvCxnSpPr>
        <p:spPr>
          <a:xfrm>
            <a:off x="3536375" y="1974850"/>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328">
            <a:extLst>
              <a:ext uri="{FF2B5EF4-FFF2-40B4-BE49-F238E27FC236}">
                <a16:creationId xmlns:a16="http://schemas.microsoft.com/office/drawing/2014/main" id="{769B20EA-4F95-4562-85B0-FF3FED0E329A}"/>
              </a:ext>
            </a:extLst>
          </p:cNvPr>
          <p:cNvCxnSpPr/>
          <p:nvPr/>
        </p:nvCxnSpPr>
        <p:spPr>
          <a:xfrm>
            <a:off x="5925943" y="1974850"/>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82AA80D-FD86-4B92-92C9-611489D5A853}"/>
              </a:ext>
            </a:extLst>
          </p:cNvPr>
          <p:cNvSpPr/>
          <p:nvPr/>
        </p:nvSpPr>
        <p:spPr>
          <a:xfrm>
            <a:off x="2276167" y="1614106"/>
            <a:ext cx="418282"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F8457AEB-93C5-467C-8A64-2638FE863640}"/>
              </a:ext>
            </a:extLst>
          </p:cNvPr>
          <p:cNvSpPr/>
          <p:nvPr/>
        </p:nvSpPr>
        <p:spPr>
          <a:xfrm>
            <a:off x="3044510" y="1257281"/>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A8FABED9-9B2E-4739-8069-A57A27D27C11}"/>
              </a:ext>
            </a:extLst>
          </p:cNvPr>
          <p:cNvSpPr/>
          <p:nvPr/>
        </p:nvSpPr>
        <p:spPr>
          <a:xfrm>
            <a:off x="2684437" y="2336487"/>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D1609E90-D293-4EAA-A7E3-532C1030422E}"/>
              </a:ext>
            </a:extLst>
          </p:cNvPr>
          <p:cNvSpPr/>
          <p:nvPr/>
        </p:nvSpPr>
        <p:spPr>
          <a:xfrm>
            <a:off x="4713626" y="1617774"/>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D1D86027-8D69-4058-9FF5-CE1B081CA7AD}"/>
              </a:ext>
            </a:extLst>
          </p:cNvPr>
          <p:cNvSpPr/>
          <p:nvPr/>
        </p:nvSpPr>
        <p:spPr>
          <a:xfrm>
            <a:off x="3044510" y="1978701"/>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5AB92695-61B3-4CFB-A9AD-E8EB001E34F5}"/>
              </a:ext>
            </a:extLst>
          </p:cNvPr>
          <p:cNvSpPr/>
          <p:nvPr/>
        </p:nvSpPr>
        <p:spPr>
          <a:xfrm>
            <a:off x="5077391" y="2337761"/>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22CB4B84-45D5-4E95-879E-A0012ED0365D}"/>
              </a:ext>
            </a:extLst>
          </p:cNvPr>
          <p:cNvSpPr/>
          <p:nvPr/>
        </p:nvSpPr>
        <p:spPr>
          <a:xfrm>
            <a:off x="5432702" y="1977594"/>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B1251544-F759-4166-BF59-12EB2E44CEDD}"/>
              </a:ext>
            </a:extLst>
          </p:cNvPr>
          <p:cNvSpPr/>
          <p:nvPr/>
        </p:nvSpPr>
        <p:spPr>
          <a:xfrm>
            <a:off x="5432702" y="1258628"/>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DA993011-9D21-4C77-A1EF-0444BC508915}"/>
              </a:ext>
            </a:extLst>
          </p:cNvPr>
          <p:cNvSpPr/>
          <p:nvPr/>
        </p:nvSpPr>
        <p:spPr>
          <a:xfrm>
            <a:off x="4354470" y="2335213"/>
            <a:ext cx="360000" cy="360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6AE71EAF-77B6-4071-A891-50E810D997E1}"/>
              </a:ext>
            </a:extLst>
          </p:cNvPr>
          <p:cNvSpPr/>
          <p:nvPr/>
        </p:nvSpPr>
        <p:spPr>
          <a:xfrm>
            <a:off x="2009717" y="5575298"/>
            <a:ext cx="180000" cy="18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124">
            <a:extLst>
              <a:ext uri="{FF2B5EF4-FFF2-40B4-BE49-F238E27FC236}">
                <a16:creationId xmlns:a16="http://schemas.microsoft.com/office/drawing/2014/main" id="{8CEC592D-795F-4EB9-96C1-A5A980EDB741}"/>
              </a:ext>
            </a:extLst>
          </p:cNvPr>
          <p:cNvSpPr txBox="1"/>
          <p:nvPr/>
        </p:nvSpPr>
        <p:spPr>
          <a:xfrm>
            <a:off x="2189717" y="5534493"/>
            <a:ext cx="12554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Natural vegetation</a:t>
            </a:r>
          </a:p>
        </p:txBody>
      </p:sp>
      <p:sp>
        <p:nvSpPr>
          <p:cNvPr id="41" name="Rectangle 40">
            <a:extLst>
              <a:ext uri="{FF2B5EF4-FFF2-40B4-BE49-F238E27FC236}">
                <a16:creationId xmlns:a16="http://schemas.microsoft.com/office/drawing/2014/main" id="{FC5EEFAB-503B-490D-A9DA-C23E80A77103}"/>
              </a:ext>
            </a:extLst>
          </p:cNvPr>
          <p:cNvSpPr/>
          <p:nvPr/>
        </p:nvSpPr>
        <p:spPr>
          <a:xfrm>
            <a:off x="3550954" y="5572903"/>
            <a:ext cx="18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126">
            <a:extLst>
              <a:ext uri="{FF2B5EF4-FFF2-40B4-BE49-F238E27FC236}">
                <a16:creationId xmlns:a16="http://schemas.microsoft.com/office/drawing/2014/main" id="{3C347CBC-FDBF-4D75-961A-DA966B27FDE6}"/>
              </a:ext>
            </a:extLst>
          </p:cNvPr>
          <p:cNvSpPr txBox="1"/>
          <p:nvPr/>
        </p:nvSpPr>
        <p:spPr>
          <a:xfrm>
            <a:off x="3730954" y="5532098"/>
            <a:ext cx="233269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New development (regulated impact)</a:t>
            </a:r>
          </a:p>
        </p:txBody>
      </p:sp>
      <p:sp>
        <p:nvSpPr>
          <p:cNvPr id="43" name="TextBox 127">
            <a:extLst>
              <a:ext uri="{FF2B5EF4-FFF2-40B4-BE49-F238E27FC236}">
                <a16:creationId xmlns:a16="http://schemas.microsoft.com/office/drawing/2014/main" id="{ABAD7C87-50A0-44FA-AB51-8A5E04BC965B}"/>
              </a:ext>
            </a:extLst>
          </p:cNvPr>
          <p:cNvSpPr txBox="1"/>
          <p:nvPr/>
        </p:nvSpPr>
        <p:spPr>
          <a:xfrm>
            <a:off x="6319063" y="5532098"/>
            <a:ext cx="155523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Protected (averted loss)</a:t>
            </a:r>
          </a:p>
        </p:txBody>
      </p:sp>
      <p:sp>
        <p:nvSpPr>
          <p:cNvPr id="44" name="Rectangle 43">
            <a:extLst>
              <a:ext uri="{FF2B5EF4-FFF2-40B4-BE49-F238E27FC236}">
                <a16:creationId xmlns:a16="http://schemas.microsoft.com/office/drawing/2014/main" id="{E5E8F561-3857-452D-AA5C-CBBE0379327B}"/>
              </a:ext>
            </a:extLst>
          </p:cNvPr>
          <p:cNvSpPr/>
          <p:nvPr/>
        </p:nvSpPr>
        <p:spPr>
          <a:xfrm>
            <a:off x="6126034" y="5572903"/>
            <a:ext cx="180000" cy="1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45C7FF21-B777-4BEF-9688-952A103B12FB}"/>
              </a:ext>
            </a:extLst>
          </p:cNvPr>
          <p:cNvSpPr/>
          <p:nvPr/>
        </p:nvSpPr>
        <p:spPr>
          <a:xfrm>
            <a:off x="2009717" y="5872985"/>
            <a:ext cx="180000" cy="18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277">
            <a:extLst>
              <a:ext uri="{FF2B5EF4-FFF2-40B4-BE49-F238E27FC236}">
                <a16:creationId xmlns:a16="http://schemas.microsoft.com/office/drawing/2014/main" id="{271552B0-CE36-4C1A-8A17-6D7D39A3B40A}"/>
              </a:ext>
            </a:extLst>
          </p:cNvPr>
          <p:cNvSpPr txBox="1"/>
          <p:nvPr/>
        </p:nvSpPr>
        <p:spPr>
          <a:xfrm>
            <a:off x="2189717" y="5832180"/>
            <a:ext cx="128112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Cleared/developed</a:t>
            </a:r>
          </a:p>
        </p:txBody>
      </p:sp>
      <p:sp>
        <p:nvSpPr>
          <p:cNvPr id="47" name="Rectangle 46">
            <a:extLst>
              <a:ext uri="{FF2B5EF4-FFF2-40B4-BE49-F238E27FC236}">
                <a16:creationId xmlns:a16="http://schemas.microsoft.com/office/drawing/2014/main" id="{D032C9F8-816C-4675-807C-711672C61ADE}"/>
              </a:ext>
            </a:extLst>
          </p:cNvPr>
          <p:cNvSpPr/>
          <p:nvPr/>
        </p:nvSpPr>
        <p:spPr>
          <a:xfrm>
            <a:off x="6126034" y="5860749"/>
            <a:ext cx="180000" cy="180000"/>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291">
            <a:extLst>
              <a:ext uri="{FF2B5EF4-FFF2-40B4-BE49-F238E27FC236}">
                <a16:creationId xmlns:a16="http://schemas.microsoft.com/office/drawing/2014/main" id="{853726E6-200E-4AAB-8BD1-71C50A66E3A5}"/>
              </a:ext>
            </a:extLst>
          </p:cNvPr>
          <p:cNvSpPr txBox="1"/>
          <p:nvPr/>
        </p:nvSpPr>
        <p:spPr>
          <a:xfrm>
            <a:off x="6306034" y="5819944"/>
            <a:ext cx="70083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Restored</a:t>
            </a:r>
          </a:p>
        </p:txBody>
      </p:sp>
      <p:sp>
        <p:nvSpPr>
          <p:cNvPr id="49" name="Rectangle 48">
            <a:extLst>
              <a:ext uri="{FF2B5EF4-FFF2-40B4-BE49-F238E27FC236}">
                <a16:creationId xmlns:a16="http://schemas.microsoft.com/office/drawing/2014/main" id="{800D1E38-45C9-4C05-97EA-F753986129CF}"/>
              </a:ext>
            </a:extLst>
          </p:cNvPr>
          <p:cNvSpPr/>
          <p:nvPr/>
        </p:nvSpPr>
        <p:spPr>
          <a:xfrm>
            <a:off x="3550954" y="5879421"/>
            <a:ext cx="180000" cy="18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latin typeface="Calibri"/>
            </a:endParaRPr>
          </a:p>
        </p:txBody>
      </p:sp>
      <p:sp>
        <p:nvSpPr>
          <p:cNvPr id="50" name="TextBox 126">
            <a:extLst>
              <a:ext uri="{FF2B5EF4-FFF2-40B4-BE49-F238E27FC236}">
                <a16:creationId xmlns:a16="http://schemas.microsoft.com/office/drawing/2014/main" id="{6B53CAD9-11F1-4A85-B356-FCDEBC774113}"/>
              </a:ext>
            </a:extLst>
          </p:cNvPr>
          <p:cNvSpPr txBox="1"/>
          <p:nvPr/>
        </p:nvSpPr>
        <p:spPr>
          <a:xfrm>
            <a:off x="3730954" y="5838616"/>
            <a:ext cx="132119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a:ea typeface="+mn-ea"/>
                <a:cs typeface="+mn-cs"/>
              </a:rPr>
              <a:t>Unregulated impact</a:t>
            </a:r>
          </a:p>
        </p:txBody>
      </p:sp>
      <p:grpSp>
        <p:nvGrpSpPr>
          <p:cNvPr id="51" name="Groupe 50">
            <a:extLst>
              <a:ext uri="{FF2B5EF4-FFF2-40B4-BE49-F238E27FC236}">
                <a16:creationId xmlns:a16="http://schemas.microsoft.com/office/drawing/2014/main" id="{3B4971F1-70B6-4526-9DF0-B3D471854A08}"/>
              </a:ext>
            </a:extLst>
          </p:cNvPr>
          <p:cNvGrpSpPr/>
          <p:nvPr/>
        </p:nvGrpSpPr>
        <p:grpSpPr>
          <a:xfrm>
            <a:off x="1961417" y="3505117"/>
            <a:ext cx="6265490" cy="1466850"/>
            <a:chOff x="2998580" y="3835316"/>
            <a:chExt cx="6265490" cy="1466850"/>
          </a:xfrm>
        </p:grpSpPr>
        <p:sp>
          <p:nvSpPr>
            <p:cNvPr id="52" name="Rectangle 51">
              <a:extLst>
                <a:ext uri="{FF2B5EF4-FFF2-40B4-BE49-F238E27FC236}">
                  <a16:creationId xmlns:a16="http://schemas.microsoft.com/office/drawing/2014/main" id="{4A8555B6-06C8-42CD-B704-EFA99288841F}"/>
                </a:ext>
              </a:extLst>
            </p:cNvPr>
            <p:cNvSpPr/>
            <p:nvPr/>
          </p:nvSpPr>
          <p:spPr>
            <a:xfrm>
              <a:off x="5386159" y="383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FCD94B71-1190-4491-B9A4-0F1D502A7B61}"/>
                </a:ext>
              </a:extLst>
            </p:cNvPr>
            <p:cNvSpPr/>
            <p:nvPr/>
          </p:nvSpPr>
          <p:spPr>
            <a:xfrm>
              <a:off x="5386159" y="419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035E0256-762B-4B6E-B4D8-FAF69B93A3CC}"/>
                </a:ext>
              </a:extLst>
            </p:cNvPr>
            <p:cNvSpPr/>
            <p:nvPr/>
          </p:nvSpPr>
          <p:spPr>
            <a:xfrm>
              <a:off x="5746159" y="383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706F6410-1F75-4474-83EE-38E6922B2DA3}"/>
                </a:ext>
              </a:extLst>
            </p:cNvPr>
            <p:cNvSpPr/>
            <p:nvPr/>
          </p:nvSpPr>
          <p:spPr>
            <a:xfrm>
              <a:off x="6106159" y="383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E1672E08-4D58-42E0-ABF8-5ADE5F767CDB}"/>
                </a:ext>
              </a:extLst>
            </p:cNvPr>
            <p:cNvSpPr/>
            <p:nvPr/>
          </p:nvSpPr>
          <p:spPr>
            <a:xfrm>
              <a:off x="6106159" y="419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CDF5CF0B-2F61-46A5-B8FB-8CA4561FDE7D}"/>
                </a:ext>
              </a:extLst>
            </p:cNvPr>
            <p:cNvSpPr/>
            <p:nvPr/>
          </p:nvSpPr>
          <p:spPr>
            <a:xfrm>
              <a:off x="6466159" y="4205255"/>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90C12C84-587C-463A-831A-991137089801}"/>
                </a:ext>
              </a:extLst>
            </p:cNvPr>
            <p:cNvSpPr/>
            <p:nvPr/>
          </p:nvSpPr>
          <p:spPr>
            <a:xfrm>
              <a:off x="5746765" y="455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2BAA2624-9C2F-475E-A0AC-06EEB9CB5E0E}"/>
                </a:ext>
              </a:extLst>
            </p:cNvPr>
            <p:cNvSpPr/>
            <p:nvPr/>
          </p:nvSpPr>
          <p:spPr>
            <a:xfrm>
              <a:off x="6106159" y="4554209"/>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F101980D-B413-41AF-8A10-0E56659578A8}"/>
                </a:ext>
              </a:extLst>
            </p:cNvPr>
            <p:cNvSpPr/>
            <p:nvPr/>
          </p:nvSpPr>
          <p:spPr>
            <a:xfrm>
              <a:off x="6466159" y="491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3078ECEB-374D-477D-847F-9E718B88581A}"/>
                </a:ext>
              </a:extLst>
            </p:cNvPr>
            <p:cNvSpPr/>
            <p:nvPr/>
          </p:nvSpPr>
          <p:spPr>
            <a:xfrm>
              <a:off x="2998580" y="383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3EDEEDC6-4839-41D8-BBED-14A64903F866}"/>
                </a:ext>
              </a:extLst>
            </p:cNvPr>
            <p:cNvSpPr/>
            <p:nvPr/>
          </p:nvSpPr>
          <p:spPr>
            <a:xfrm>
              <a:off x="2998580" y="419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ADE0FBE1-378F-4806-89BC-41D3F194C2A4}"/>
                </a:ext>
              </a:extLst>
            </p:cNvPr>
            <p:cNvSpPr/>
            <p:nvPr/>
          </p:nvSpPr>
          <p:spPr>
            <a:xfrm>
              <a:off x="2998580" y="455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2B5B03FD-DDF9-4328-8FFE-0F6EDBBC2C40}"/>
                </a:ext>
              </a:extLst>
            </p:cNvPr>
            <p:cNvSpPr/>
            <p:nvPr/>
          </p:nvSpPr>
          <p:spPr>
            <a:xfrm>
              <a:off x="2998580" y="491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BB36355D-9006-4901-82B2-80A726F63192}"/>
                </a:ext>
              </a:extLst>
            </p:cNvPr>
            <p:cNvSpPr/>
            <p:nvPr/>
          </p:nvSpPr>
          <p:spPr>
            <a:xfrm>
              <a:off x="3358580" y="383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2EA820AD-43A4-4DE3-AF22-9D4154B3DD09}"/>
                </a:ext>
              </a:extLst>
            </p:cNvPr>
            <p:cNvSpPr/>
            <p:nvPr/>
          </p:nvSpPr>
          <p:spPr>
            <a:xfrm>
              <a:off x="3718580" y="383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985A7843-58C3-44E0-8886-949CEE9FA3F2}"/>
                </a:ext>
              </a:extLst>
            </p:cNvPr>
            <p:cNvSpPr/>
            <p:nvPr/>
          </p:nvSpPr>
          <p:spPr>
            <a:xfrm>
              <a:off x="3718580" y="419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B18DAC58-0AAD-4BD3-8AFA-A8DC17863117}"/>
                </a:ext>
              </a:extLst>
            </p:cNvPr>
            <p:cNvSpPr/>
            <p:nvPr/>
          </p:nvSpPr>
          <p:spPr>
            <a:xfrm>
              <a:off x="4078580" y="419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36BC3870-6FE4-4F0D-9234-B658766A40DA}"/>
                </a:ext>
              </a:extLst>
            </p:cNvPr>
            <p:cNvSpPr/>
            <p:nvPr/>
          </p:nvSpPr>
          <p:spPr>
            <a:xfrm>
              <a:off x="3358580" y="4555316"/>
              <a:ext cx="364616"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B99CDA7F-5697-47EA-92EF-56E5E039FE31}"/>
                </a:ext>
              </a:extLst>
            </p:cNvPr>
            <p:cNvSpPr/>
            <p:nvPr/>
          </p:nvSpPr>
          <p:spPr>
            <a:xfrm>
              <a:off x="3720888" y="4555316"/>
              <a:ext cx="360000"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499E6C5C-79B4-47FD-B482-9C65FB29BE63}"/>
                </a:ext>
              </a:extLst>
            </p:cNvPr>
            <p:cNvSpPr/>
            <p:nvPr/>
          </p:nvSpPr>
          <p:spPr>
            <a:xfrm>
              <a:off x="3358580" y="4915316"/>
              <a:ext cx="362308" cy="3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8665E0EE-C9D3-4614-BDCD-F46402281916}"/>
                </a:ext>
              </a:extLst>
            </p:cNvPr>
            <p:cNvSpPr/>
            <p:nvPr/>
          </p:nvSpPr>
          <p:spPr>
            <a:xfrm>
              <a:off x="4078580" y="4897057"/>
              <a:ext cx="360000" cy="3776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94E15428-57ED-42C9-BA90-CBF90EAE2338}"/>
                </a:ext>
              </a:extLst>
            </p:cNvPr>
            <p:cNvSpPr/>
            <p:nvPr/>
          </p:nvSpPr>
          <p:spPr>
            <a:xfrm>
              <a:off x="7824070" y="386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F0ED740C-32CA-4A85-8911-51E150DE4095}"/>
                </a:ext>
              </a:extLst>
            </p:cNvPr>
            <p:cNvSpPr/>
            <p:nvPr/>
          </p:nvSpPr>
          <p:spPr>
            <a:xfrm>
              <a:off x="7824070" y="4222166"/>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098638F4-5D57-4396-AF97-BE1959927AFB}"/>
                </a:ext>
              </a:extLst>
            </p:cNvPr>
            <p:cNvSpPr/>
            <p:nvPr/>
          </p:nvSpPr>
          <p:spPr>
            <a:xfrm>
              <a:off x="7824070" y="4582166"/>
              <a:ext cx="363796"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51F98EFC-1A5D-41FF-AA6E-FFCB19D0ADF8}"/>
                </a:ext>
              </a:extLst>
            </p:cNvPr>
            <p:cNvSpPr/>
            <p:nvPr/>
          </p:nvSpPr>
          <p:spPr>
            <a:xfrm>
              <a:off x="7824070" y="494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0BAF58A8-77F5-489B-A0F0-83BE3AC9CA5F}"/>
                </a:ext>
              </a:extLst>
            </p:cNvPr>
            <p:cNvSpPr/>
            <p:nvPr/>
          </p:nvSpPr>
          <p:spPr>
            <a:xfrm>
              <a:off x="8544070" y="386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E0DCA450-7A7F-4589-B763-ED5490A0A19A}"/>
                </a:ext>
              </a:extLst>
            </p:cNvPr>
            <p:cNvSpPr/>
            <p:nvPr/>
          </p:nvSpPr>
          <p:spPr>
            <a:xfrm>
              <a:off x="8904070" y="3862166"/>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C43D4F2E-42C6-4C8A-965C-5A789A38D9CA}"/>
                </a:ext>
              </a:extLst>
            </p:cNvPr>
            <p:cNvSpPr/>
            <p:nvPr/>
          </p:nvSpPr>
          <p:spPr>
            <a:xfrm>
              <a:off x="8183398" y="4221864"/>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AE1E8547-5113-48FF-AF21-CBCD50A88A04}"/>
                </a:ext>
              </a:extLst>
            </p:cNvPr>
            <p:cNvSpPr/>
            <p:nvPr/>
          </p:nvSpPr>
          <p:spPr>
            <a:xfrm>
              <a:off x="8544070" y="422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A1297F8A-6F51-4E51-A1AD-05C153751A67}"/>
                </a:ext>
              </a:extLst>
            </p:cNvPr>
            <p:cNvSpPr/>
            <p:nvPr/>
          </p:nvSpPr>
          <p:spPr>
            <a:xfrm>
              <a:off x="8904070" y="422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7A270189-C3CE-4806-9B6C-2A63E8B3FDB3}"/>
                </a:ext>
              </a:extLst>
            </p:cNvPr>
            <p:cNvSpPr/>
            <p:nvPr/>
          </p:nvSpPr>
          <p:spPr>
            <a:xfrm>
              <a:off x="8187866" y="4582166"/>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71B5D726-77CF-4524-871F-B5843AD60F80}"/>
                </a:ext>
              </a:extLst>
            </p:cNvPr>
            <p:cNvSpPr/>
            <p:nvPr/>
          </p:nvSpPr>
          <p:spPr>
            <a:xfrm>
              <a:off x="8546378" y="458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DBB4B6A0-749B-4F3E-88B8-FA47C7288638}"/>
                </a:ext>
              </a:extLst>
            </p:cNvPr>
            <p:cNvSpPr/>
            <p:nvPr/>
          </p:nvSpPr>
          <p:spPr>
            <a:xfrm>
              <a:off x="8904070" y="4582166"/>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2C49D2F0-D0D0-4E15-A4DA-46B16ABC1369}"/>
                </a:ext>
              </a:extLst>
            </p:cNvPr>
            <p:cNvSpPr/>
            <p:nvPr/>
          </p:nvSpPr>
          <p:spPr>
            <a:xfrm>
              <a:off x="8185372" y="4942166"/>
              <a:ext cx="379735"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13833A21-407A-4B23-BA0B-93ADC7F6EA83}"/>
                </a:ext>
              </a:extLst>
            </p:cNvPr>
            <p:cNvSpPr/>
            <p:nvPr/>
          </p:nvSpPr>
          <p:spPr>
            <a:xfrm>
              <a:off x="8546378" y="4942166"/>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87B8FBF4-EA0E-46C5-AB16-FF38FF90664D}"/>
                </a:ext>
              </a:extLst>
            </p:cNvPr>
            <p:cNvSpPr/>
            <p:nvPr/>
          </p:nvSpPr>
          <p:spPr>
            <a:xfrm>
              <a:off x="8904070" y="494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C5B9C32A-A727-49C9-9B67-717A43E6872E}"/>
                </a:ext>
              </a:extLst>
            </p:cNvPr>
            <p:cNvSpPr/>
            <p:nvPr/>
          </p:nvSpPr>
          <p:spPr>
            <a:xfrm>
              <a:off x="6466159" y="3835316"/>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3D8D4879-44D3-4369-BDA2-E12AD38EF9E1}"/>
                </a:ext>
              </a:extLst>
            </p:cNvPr>
            <p:cNvSpPr/>
            <p:nvPr/>
          </p:nvSpPr>
          <p:spPr>
            <a:xfrm>
              <a:off x="5747462" y="4915316"/>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FB71DAE9-FBCC-4EFC-BD65-61D0DDF438AF}"/>
                </a:ext>
              </a:extLst>
            </p:cNvPr>
            <p:cNvSpPr/>
            <p:nvPr/>
          </p:nvSpPr>
          <p:spPr>
            <a:xfrm>
              <a:off x="5386159" y="4915316"/>
              <a:ext cx="360000" cy="360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1" name="Straight Arrow Connector 110">
              <a:extLst>
                <a:ext uri="{FF2B5EF4-FFF2-40B4-BE49-F238E27FC236}">
                  <a16:creationId xmlns:a16="http://schemas.microsoft.com/office/drawing/2014/main" id="{B7E475AA-F5B2-4A85-AA5A-6AEDC55CF139}"/>
                </a:ext>
              </a:extLst>
            </p:cNvPr>
            <p:cNvCxnSpPr/>
            <p:nvPr/>
          </p:nvCxnSpPr>
          <p:spPr>
            <a:xfrm>
              <a:off x="4568456" y="4552572"/>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111">
              <a:extLst>
                <a:ext uri="{FF2B5EF4-FFF2-40B4-BE49-F238E27FC236}">
                  <a16:creationId xmlns:a16="http://schemas.microsoft.com/office/drawing/2014/main" id="{787B7954-567B-4149-9B18-D493BC974763}"/>
                </a:ext>
              </a:extLst>
            </p:cNvPr>
            <p:cNvCxnSpPr/>
            <p:nvPr/>
          </p:nvCxnSpPr>
          <p:spPr>
            <a:xfrm>
              <a:off x="6958024" y="4552572"/>
              <a:ext cx="6467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5A9C5011-104C-4D6E-97BC-5416C6723919}"/>
                </a:ext>
              </a:extLst>
            </p:cNvPr>
            <p:cNvSpPr/>
            <p:nvPr/>
          </p:nvSpPr>
          <p:spPr>
            <a:xfrm>
              <a:off x="3360313" y="4194763"/>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FFC6FBD3-02E3-466C-A0E6-85FADA5823A9}"/>
                </a:ext>
              </a:extLst>
            </p:cNvPr>
            <p:cNvSpPr/>
            <p:nvPr/>
          </p:nvSpPr>
          <p:spPr>
            <a:xfrm>
              <a:off x="4076591" y="3835316"/>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F930D28A-D1AB-4D58-9251-4833C9D4B355}"/>
                </a:ext>
              </a:extLst>
            </p:cNvPr>
            <p:cNvSpPr/>
            <p:nvPr/>
          </p:nvSpPr>
          <p:spPr>
            <a:xfrm>
              <a:off x="3721281" y="4913102"/>
              <a:ext cx="360000" cy="369634"/>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D1DED9CE-6826-4517-9A43-F4CA3644B4C8}"/>
                </a:ext>
              </a:extLst>
            </p:cNvPr>
            <p:cNvSpPr/>
            <p:nvPr/>
          </p:nvSpPr>
          <p:spPr>
            <a:xfrm>
              <a:off x="5746606" y="4195496"/>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873AADF8-ADD0-499D-B4AD-D5CCB2DA7202}"/>
                </a:ext>
              </a:extLst>
            </p:cNvPr>
            <p:cNvSpPr/>
            <p:nvPr/>
          </p:nvSpPr>
          <p:spPr>
            <a:xfrm>
              <a:off x="4076591" y="4546484"/>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08B2F8CB-B58D-42C3-A85C-181870B87181}"/>
                </a:ext>
              </a:extLst>
            </p:cNvPr>
            <p:cNvSpPr/>
            <p:nvPr/>
          </p:nvSpPr>
          <p:spPr>
            <a:xfrm>
              <a:off x="6109472" y="4913102"/>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52AFBEE6-980D-46D7-8A4E-87DC39BB2C8B}"/>
                </a:ext>
              </a:extLst>
            </p:cNvPr>
            <p:cNvSpPr/>
            <p:nvPr/>
          </p:nvSpPr>
          <p:spPr>
            <a:xfrm>
              <a:off x="6466159" y="4559306"/>
              <a:ext cx="360000" cy="360000"/>
            </a:xfrm>
            <a:prstGeom prst="rect">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319A8B31-31A4-44EC-AF80-59AEB6ED2F05}"/>
                </a:ext>
              </a:extLst>
            </p:cNvPr>
            <p:cNvSpPr/>
            <p:nvPr/>
          </p:nvSpPr>
          <p:spPr>
            <a:xfrm>
              <a:off x="8183398" y="3861563"/>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AC9816DF-245F-494F-A94F-D7620EADDFF3}"/>
                </a:ext>
              </a:extLst>
            </p:cNvPr>
            <p:cNvSpPr/>
            <p:nvPr/>
          </p:nvSpPr>
          <p:spPr>
            <a:xfrm>
              <a:off x="5386159" y="4555316"/>
              <a:ext cx="360000" cy="360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Rectangle 101">
            <a:extLst>
              <a:ext uri="{FF2B5EF4-FFF2-40B4-BE49-F238E27FC236}">
                <a16:creationId xmlns:a16="http://schemas.microsoft.com/office/drawing/2014/main" id="{C01644C4-1CE3-416E-BDA4-ADF013CA3290}"/>
              </a:ext>
            </a:extLst>
          </p:cNvPr>
          <p:cNvSpPr/>
          <p:nvPr/>
        </p:nvSpPr>
        <p:spPr>
          <a:xfrm>
            <a:off x="5430674" y="1265478"/>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4A5D1BAB-B96D-47CC-B560-4DA4EAB7A319}"/>
              </a:ext>
            </a:extLst>
          </p:cNvPr>
          <p:cNvSpPr/>
          <p:nvPr/>
        </p:nvSpPr>
        <p:spPr>
          <a:xfrm>
            <a:off x="5082007" y="2332071"/>
            <a:ext cx="360000" cy="3600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4" name="Groupe 103">
            <a:extLst>
              <a:ext uri="{FF2B5EF4-FFF2-40B4-BE49-F238E27FC236}">
                <a16:creationId xmlns:a16="http://schemas.microsoft.com/office/drawing/2014/main" id="{7F0442CF-F2A5-4E82-B0A2-CDD47D279538}"/>
              </a:ext>
            </a:extLst>
          </p:cNvPr>
          <p:cNvGrpSpPr/>
          <p:nvPr/>
        </p:nvGrpSpPr>
        <p:grpSpPr>
          <a:xfrm>
            <a:off x="6791989" y="1283427"/>
            <a:ext cx="1440000" cy="1441017"/>
            <a:chOff x="7810598" y="1512180"/>
            <a:chExt cx="1440000" cy="1441017"/>
          </a:xfrm>
        </p:grpSpPr>
        <p:sp>
          <p:nvSpPr>
            <p:cNvPr id="105" name="Rectangle 104">
              <a:extLst>
                <a:ext uri="{FF2B5EF4-FFF2-40B4-BE49-F238E27FC236}">
                  <a16:creationId xmlns:a16="http://schemas.microsoft.com/office/drawing/2014/main" id="{599F3DFE-4C42-41F3-AA34-DB0128429EC7}"/>
                </a:ext>
              </a:extLst>
            </p:cNvPr>
            <p:cNvSpPr/>
            <p:nvPr/>
          </p:nvSpPr>
          <p:spPr>
            <a:xfrm>
              <a:off x="781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8DC7A920-6660-446F-9180-77B422909F65}"/>
                </a:ext>
              </a:extLst>
            </p:cNvPr>
            <p:cNvSpPr/>
            <p:nvPr/>
          </p:nvSpPr>
          <p:spPr>
            <a:xfrm>
              <a:off x="7810598" y="187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EBAD0690-56C4-4CFD-98A8-7E021C40C770}"/>
                </a:ext>
              </a:extLst>
            </p:cNvPr>
            <p:cNvSpPr/>
            <p:nvPr/>
          </p:nvSpPr>
          <p:spPr>
            <a:xfrm>
              <a:off x="7810598" y="223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9A77E564-64BF-43A9-B165-A0B3226A5C8D}"/>
                </a:ext>
              </a:extLst>
            </p:cNvPr>
            <p:cNvSpPr/>
            <p:nvPr/>
          </p:nvSpPr>
          <p:spPr>
            <a:xfrm>
              <a:off x="7810598"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9EEEC17-1798-4427-80A6-45DE8572CA0B}"/>
                </a:ext>
              </a:extLst>
            </p:cNvPr>
            <p:cNvSpPr/>
            <p:nvPr/>
          </p:nvSpPr>
          <p:spPr>
            <a:xfrm>
              <a:off x="853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3D49A40B-D7E4-4263-A42C-60AE725D8AE6}"/>
                </a:ext>
              </a:extLst>
            </p:cNvPr>
            <p:cNvSpPr/>
            <p:nvPr/>
          </p:nvSpPr>
          <p:spPr>
            <a:xfrm>
              <a:off x="8890598" y="151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BAC7500-BB8C-446F-A7E3-698C32AEABE3}"/>
                </a:ext>
              </a:extLst>
            </p:cNvPr>
            <p:cNvSpPr/>
            <p:nvPr/>
          </p:nvSpPr>
          <p:spPr>
            <a:xfrm>
              <a:off x="8169926" y="1872895"/>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F2C94FE4-FD1C-413D-94D2-2AC639AC3DB5}"/>
                </a:ext>
              </a:extLst>
            </p:cNvPr>
            <p:cNvSpPr/>
            <p:nvPr/>
          </p:nvSpPr>
          <p:spPr>
            <a:xfrm>
              <a:off x="8530598" y="187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01DB39E9-B4D9-4329-9606-693007A3B4AD}"/>
                </a:ext>
              </a:extLst>
            </p:cNvPr>
            <p:cNvSpPr/>
            <p:nvPr/>
          </p:nvSpPr>
          <p:spPr>
            <a:xfrm>
              <a:off x="8890598" y="187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B45863A7-1D70-4F9F-BBF4-ACA5F523646C}"/>
                </a:ext>
              </a:extLst>
            </p:cNvPr>
            <p:cNvSpPr/>
            <p:nvPr/>
          </p:nvSpPr>
          <p:spPr>
            <a:xfrm>
              <a:off x="8171232" y="2233633"/>
              <a:ext cx="375322"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FB050583-0990-458B-98DB-12D630F7BD16}"/>
                </a:ext>
              </a:extLst>
            </p:cNvPr>
            <p:cNvSpPr/>
            <p:nvPr/>
          </p:nvSpPr>
          <p:spPr>
            <a:xfrm>
              <a:off x="8532906" y="223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D0CAD3A0-ADBE-4D05-878D-148DA6AAABF4}"/>
                </a:ext>
              </a:extLst>
            </p:cNvPr>
            <p:cNvSpPr/>
            <p:nvPr/>
          </p:nvSpPr>
          <p:spPr>
            <a:xfrm>
              <a:off x="8890598" y="223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7DF84E57-F83A-4613-B320-3900E7339911}"/>
                </a:ext>
              </a:extLst>
            </p:cNvPr>
            <p:cNvSpPr/>
            <p:nvPr/>
          </p:nvSpPr>
          <p:spPr>
            <a:xfrm>
              <a:off x="8171901"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Rectangle 117">
              <a:extLst>
                <a:ext uri="{FF2B5EF4-FFF2-40B4-BE49-F238E27FC236}">
                  <a16:creationId xmlns:a16="http://schemas.microsoft.com/office/drawing/2014/main" id="{D83B6887-D5BF-4093-A05A-113539246418}"/>
                </a:ext>
              </a:extLst>
            </p:cNvPr>
            <p:cNvSpPr/>
            <p:nvPr/>
          </p:nvSpPr>
          <p:spPr>
            <a:xfrm>
              <a:off x="8532906" y="2593197"/>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0EA5F847-EA85-4C9A-812E-DA085CA81850}"/>
                </a:ext>
              </a:extLst>
            </p:cNvPr>
            <p:cNvSpPr/>
            <p:nvPr/>
          </p:nvSpPr>
          <p:spPr>
            <a:xfrm>
              <a:off x="8890598" y="2593197"/>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1F1FF58D-48E3-4070-8844-77018621F10C}"/>
                </a:ext>
              </a:extLst>
            </p:cNvPr>
            <p:cNvSpPr/>
            <p:nvPr/>
          </p:nvSpPr>
          <p:spPr>
            <a:xfrm>
              <a:off x="8169926" y="1512180"/>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1" name="Groupe 120">
            <a:extLst>
              <a:ext uri="{FF2B5EF4-FFF2-40B4-BE49-F238E27FC236}">
                <a16:creationId xmlns:a16="http://schemas.microsoft.com/office/drawing/2014/main" id="{9C5F8F91-9AD2-4210-9E45-76A08EA23BE7}"/>
              </a:ext>
            </a:extLst>
          </p:cNvPr>
          <p:cNvGrpSpPr/>
          <p:nvPr/>
        </p:nvGrpSpPr>
        <p:grpSpPr>
          <a:xfrm>
            <a:off x="9050824" y="3531364"/>
            <a:ext cx="1440000" cy="1440603"/>
            <a:chOff x="10087987" y="3861563"/>
            <a:chExt cx="1440000" cy="1440603"/>
          </a:xfrm>
        </p:grpSpPr>
        <p:sp>
          <p:nvSpPr>
            <p:cNvPr id="122" name="Rectangle 121">
              <a:extLst>
                <a:ext uri="{FF2B5EF4-FFF2-40B4-BE49-F238E27FC236}">
                  <a16:creationId xmlns:a16="http://schemas.microsoft.com/office/drawing/2014/main" id="{237B975B-DE30-4E98-A7E2-B8BDD23B00FE}"/>
                </a:ext>
              </a:extLst>
            </p:cNvPr>
            <p:cNvSpPr/>
            <p:nvPr/>
          </p:nvSpPr>
          <p:spPr>
            <a:xfrm>
              <a:off x="10087987" y="386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18658F06-1C8F-4620-A531-4A279F1ED7EF}"/>
                </a:ext>
              </a:extLst>
            </p:cNvPr>
            <p:cNvSpPr/>
            <p:nvPr/>
          </p:nvSpPr>
          <p:spPr>
            <a:xfrm>
              <a:off x="10087987" y="422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532AF233-BEF6-495B-88DB-EC1220199C73}"/>
                </a:ext>
              </a:extLst>
            </p:cNvPr>
            <p:cNvSpPr/>
            <p:nvPr/>
          </p:nvSpPr>
          <p:spPr>
            <a:xfrm>
              <a:off x="10087987" y="4582166"/>
              <a:ext cx="363796"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BA7F9111-4135-4D0D-9223-ACD7C025A609}"/>
                </a:ext>
              </a:extLst>
            </p:cNvPr>
            <p:cNvSpPr/>
            <p:nvPr/>
          </p:nvSpPr>
          <p:spPr>
            <a:xfrm>
              <a:off x="10087987" y="494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ectangle 125">
              <a:extLst>
                <a:ext uri="{FF2B5EF4-FFF2-40B4-BE49-F238E27FC236}">
                  <a16:creationId xmlns:a16="http://schemas.microsoft.com/office/drawing/2014/main" id="{3D4BBF64-C2FC-4845-A03B-EBCE3BC55B7D}"/>
                </a:ext>
              </a:extLst>
            </p:cNvPr>
            <p:cNvSpPr/>
            <p:nvPr/>
          </p:nvSpPr>
          <p:spPr>
            <a:xfrm>
              <a:off x="10807987" y="386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id="{8CB8C98F-000F-4016-82B8-1344C2FE9951}"/>
                </a:ext>
              </a:extLst>
            </p:cNvPr>
            <p:cNvSpPr/>
            <p:nvPr/>
          </p:nvSpPr>
          <p:spPr>
            <a:xfrm>
              <a:off x="11167987" y="386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ectangle 127">
              <a:extLst>
                <a:ext uri="{FF2B5EF4-FFF2-40B4-BE49-F238E27FC236}">
                  <a16:creationId xmlns:a16="http://schemas.microsoft.com/office/drawing/2014/main" id="{A1654B85-3665-41B9-9AD9-A7D96CDECA0F}"/>
                </a:ext>
              </a:extLst>
            </p:cNvPr>
            <p:cNvSpPr/>
            <p:nvPr/>
          </p:nvSpPr>
          <p:spPr>
            <a:xfrm>
              <a:off x="10447315" y="4221864"/>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ectangle 128">
              <a:extLst>
                <a:ext uri="{FF2B5EF4-FFF2-40B4-BE49-F238E27FC236}">
                  <a16:creationId xmlns:a16="http://schemas.microsoft.com/office/drawing/2014/main" id="{1E9831EE-E49C-4A94-A0C3-BCD4EEDCC8B1}"/>
                </a:ext>
              </a:extLst>
            </p:cNvPr>
            <p:cNvSpPr/>
            <p:nvPr/>
          </p:nvSpPr>
          <p:spPr>
            <a:xfrm>
              <a:off x="10807987" y="4222166"/>
              <a:ext cx="36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a:extLst>
                <a:ext uri="{FF2B5EF4-FFF2-40B4-BE49-F238E27FC236}">
                  <a16:creationId xmlns:a16="http://schemas.microsoft.com/office/drawing/2014/main" id="{BA0CEF50-CCBD-4DFE-8515-985DB1ED5453}"/>
                </a:ext>
              </a:extLst>
            </p:cNvPr>
            <p:cNvSpPr/>
            <p:nvPr/>
          </p:nvSpPr>
          <p:spPr>
            <a:xfrm>
              <a:off x="11167987" y="422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Rectangle 130">
              <a:extLst>
                <a:ext uri="{FF2B5EF4-FFF2-40B4-BE49-F238E27FC236}">
                  <a16:creationId xmlns:a16="http://schemas.microsoft.com/office/drawing/2014/main" id="{5FFA8006-A255-4B79-AEA5-14F6E35DFE0A}"/>
                </a:ext>
              </a:extLst>
            </p:cNvPr>
            <p:cNvSpPr/>
            <p:nvPr/>
          </p:nvSpPr>
          <p:spPr>
            <a:xfrm>
              <a:off x="10451783" y="458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a:extLst>
                <a:ext uri="{FF2B5EF4-FFF2-40B4-BE49-F238E27FC236}">
                  <a16:creationId xmlns:a16="http://schemas.microsoft.com/office/drawing/2014/main" id="{A69C0C8A-F524-4A26-B6CB-B8210C96089C}"/>
                </a:ext>
              </a:extLst>
            </p:cNvPr>
            <p:cNvSpPr/>
            <p:nvPr/>
          </p:nvSpPr>
          <p:spPr>
            <a:xfrm>
              <a:off x="10810295" y="458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Rectangle 132">
              <a:extLst>
                <a:ext uri="{FF2B5EF4-FFF2-40B4-BE49-F238E27FC236}">
                  <a16:creationId xmlns:a16="http://schemas.microsoft.com/office/drawing/2014/main" id="{02EEBDE8-C030-4510-9DB6-E3F9934C25A6}"/>
                </a:ext>
              </a:extLst>
            </p:cNvPr>
            <p:cNvSpPr/>
            <p:nvPr/>
          </p:nvSpPr>
          <p:spPr>
            <a:xfrm>
              <a:off x="11167987" y="458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7544CFF9-33DD-47C5-93F6-715B25862BC6}"/>
                </a:ext>
              </a:extLst>
            </p:cNvPr>
            <p:cNvSpPr/>
            <p:nvPr/>
          </p:nvSpPr>
          <p:spPr>
            <a:xfrm>
              <a:off x="10449289" y="4942166"/>
              <a:ext cx="379735"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Rectangle 134">
              <a:extLst>
                <a:ext uri="{FF2B5EF4-FFF2-40B4-BE49-F238E27FC236}">
                  <a16:creationId xmlns:a16="http://schemas.microsoft.com/office/drawing/2014/main" id="{3B38737E-6DA3-4FC4-8AA2-F930C5413434}"/>
                </a:ext>
              </a:extLst>
            </p:cNvPr>
            <p:cNvSpPr/>
            <p:nvPr/>
          </p:nvSpPr>
          <p:spPr>
            <a:xfrm>
              <a:off x="10810295" y="494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Rectangle 135">
              <a:extLst>
                <a:ext uri="{FF2B5EF4-FFF2-40B4-BE49-F238E27FC236}">
                  <a16:creationId xmlns:a16="http://schemas.microsoft.com/office/drawing/2014/main" id="{3DE756BA-DFBF-4648-851E-0F5BF162D971}"/>
                </a:ext>
              </a:extLst>
            </p:cNvPr>
            <p:cNvSpPr/>
            <p:nvPr/>
          </p:nvSpPr>
          <p:spPr>
            <a:xfrm>
              <a:off x="11167987" y="4942166"/>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Rectangle 136">
              <a:extLst>
                <a:ext uri="{FF2B5EF4-FFF2-40B4-BE49-F238E27FC236}">
                  <a16:creationId xmlns:a16="http://schemas.microsoft.com/office/drawing/2014/main" id="{FEEAB175-DC52-4CA8-89B0-8034B89E3D97}"/>
                </a:ext>
              </a:extLst>
            </p:cNvPr>
            <p:cNvSpPr/>
            <p:nvPr/>
          </p:nvSpPr>
          <p:spPr>
            <a:xfrm>
              <a:off x="10447315" y="3861563"/>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8" name="ZoneTexte 137">
            <a:extLst>
              <a:ext uri="{FF2B5EF4-FFF2-40B4-BE49-F238E27FC236}">
                <a16:creationId xmlns:a16="http://schemas.microsoft.com/office/drawing/2014/main" id="{114AD7A1-CB83-4890-9B55-52079484464A}"/>
              </a:ext>
            </a:extLst>
          </p:cNvPr>
          <p:cNvSpPr txBox="1"/>
          <p:nvPr/>
        </p:nvSpPr>
        <p:spPr>
          <a:xfrm>
            <a:off x="8391811" y="3858972"/>
            <a:ext cx="461914" cy="707886"/>
          </a:xfrm>
          <a:prstGeom prst="rect">
            <a:avLst/>
          </a:prstGeom>
          <a:noFill/>
        </p:spPr>
        <p:txBody>
          <a:bodyPr wrap="square" rtlCol="0">
            <a:spAutoFit/>
          </a:bodyPr>
          <a:lstStyle/>
          <a:p>
            <a:r>
              <a:rPr lang="fr-FR" sz="4000" b="1" dirty="0"/>
              <a:t>≠</a:t>
            </a:r>
            <a:endParaRPr lang="fr-FR" b="1" dirty="0"/>
          </a:p>
        </p:txBody>
      </p:sp>
      <p:sp>
        <p:nvSpPr>
          <p:cNvPr id="139" name="Rectangle : coins arrondis 138">
            <a:extLst>
              <a:ext uri="{FF2B5EF4-FFF2-40B4-BE49-F238E27FC236}">
                <a16:creationId xmlns:a16="http://schemas.microsoft.com/office/drawing/2014/main" id="{453E9127-D501-4916-B8AB-686E741E5EE8}"/>
              </a:ext>
            </a:extLst>
          </p:cNvPr>
          <p:cNvSpPr/>
          <p:nvPr/>
        </p:nvSpPr>
        <p:spPr>
          <a:xfrm>
            <a:off x="8761429" y="1236670"/>
            <a:ext cx="2060864" cy="152703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sym typeface="Wingdings" panose="05000000000000000000" pitchFamily="2" charset="2"/>
              </a:rPr>
              <a:t>Unregulated impacts mean more net loss</a:t>
            </a:r>
          </a:p>
        </p:txBody>
      </p:sp>
      <p:sp>
        <p:nvSpPr>
          <p:cNvPr id="140" name="ZoneTexte 139">
            <a:extLst>
              <a:ext uri="{FF2B5EF4-FFF2-40B4-BE49-F238E27FC236}">
                <a16:creationId xmlns:a16="http://schemas.microsoft.com/office/drawing/2014/main" id="{161DB468-ED57-42E6-B1CE-9CF2A205CC17}"/>
              </a:ext>
            </a:extLst>
          </p:cNvPr>
          <p:cNvSpPr txBox="1"/>
          <p:nvPr/>
        </p:nvSpPr>
        <p:spPr>
          <a:xfrm>
            <a:off x="6917332" y="5056933"/>
            <a:ext cx="1221223" cy="338554"/>
          </a:xfrm>
          <a:prstGeom prst="rect">
            <a:avLst/>
          </a:prstGeom>
          <a:noFill/>
        </p:spPr>
        <p:txBody>
          <a:bodyPr wrap="square" rtlCol="0">
            <a:spAutoFit/>
          </a:bodyPr>
          <a:lstStyle/>
          <a:p>
            <a:r>
              <a:rPr lang="fr-FR" sz="1600" i="1" dirty="0" err="1"/>
              <a:t>With</a:t>
            </a:r>
            <a:r>
              <a:rPr lang="fr-FR" sz="1600" i="1" dirty="0"/>
              <a:t> offsets</a:t>
            </a:r>
          </a:p>
        </p:txBody>
      </p:sp>
      <p:sp>
        <p:nvSpPr>
          <p:cNvPr id="141" name="ZoneTexte 140">
            <a:extLst>
              <a:ext uri="{FF2B5EF4-FFF2-40B4-BE49-F238E27FC236}">
                <a16:creationId xmlns:a16="http://schemas.microsoft.com/office/drawing/2014/main" id="{AA28B16C-958A-4560-9FA8-E50A61B4D4EB}"/>
              </a:ext>
            </a:extLst>
          </p:cNvPr>
          <p:cNvSpPr txBox="1"/>
          <p:nvPr/>
        </p:nvSpPr>
        <p:spPr>
          <a:xfrm>
            <a:off x="9050824" y="5063544"/>
            <a:ext cx="1511388" cy="338554"/>
          </a:xfrm>
          <a:prstGeom prst="rect">
            <a:avLst/>
          </a:prstGeom>
          <a:noFill/>
        </p:spPr>
        <p:txBody>
          <a:bodyPr wrap="square" rtlCol="0">
            <a:spAutoFit/>
          </a:bodyPr>
          <a:lstStyle/>
          <a:p>
            <a:r>
              <a:rPr lang="fr-FR" sz="1600" i="1" dirty="0" err="1"/>
              <a:t>Without</a:t>
            </a:r>
            <a:r>
              <a:rPr lang="fr-FR" sz="1600" i="1" dirty="0"/>
              <a:t> offsets</a:t>
            </a:r>
          </a:p>
        </p:txBody>
      </p:sp>
      <p:sp>
        <p:nvSpPr>
          <p:cNvPr id="142" name="Rectangle : coins arrondis 141">
            <a:extLst>
              <a:ext uri="{FF2B5EF4-FFF2-40B4-BE49-F238E27FC236}">
                <a16:creationId xmlns:a16="http://schemas.microsoft.com/office/drawing/2014/main" id="{24FAED34-0C90-4D08-A874-2683D6CB54B6}"/>
              </a:ext>
            </a:extLst>
          </p:cNvPr>
          <p:cNvSpPr/>
          <p:nvPr/>
        </p:nvSpPr>
        <p:spPr>
          <a:xfrm>
            <a:off x="8766045" y="1236669"/>
            <a:ext cx="2060864" cy="152703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sym typeface="Wingdings" panose="05000000000000000000" pitchFamily="2" charset="2"/>
              </a:rPr>
              <a:t>No Net Loss relative to what?</a:t>
            </a:r>
          </a:p>
        </p:txBody>
      </p:sp>
    </p:spTree>
    <p:extLst>
      <p:ext uri="{BB962C8B-B14F-4D97-AF65-F5344CB8AC3E}">
        <p14:creationId xmlns:p14="http://schemas.microsoft.com/office/powerpoint/2010/main" val="8914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animBg="1"/>
      <p:bldP spid="140" grpId="0"/>
      <p:bldP spid="141" grpId="0"/>
      <p:bldP spid="1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5029199" y="1034793"/>
            <a:ext cx="6600306" cy="3802468"/>
          </a:xfrm>
          <a:prstGeom prst="rect">
            <a:avLst/>
          </a:prstGeom>
          <a:solidFill>
            <a:schemeClr val="bg1"/>
          </a:solidFill>
          <a:ln w="25400" cap="flat" cmpd="sng" algn="ctr">
            <a:solidFill>
              <a:schemeClr val="bg2">
                <a:lumMod val="25000"/>
              </a:schemeClr>
            </a:solidFill>
            <a:prstDash val="solid"/>
          </a:ln>
        </p:spPr>
        <p:style>
          <a:lnRef idx="2">
            <a:schemeClr val="dk1"/>
          </a:lnRef>
          <a:fillRef idx="1">
            <a:schemeClr val="lt1"/>
          </a:fillRef>
          <a:effectRef idx="0">
            <a:schemeClr val="dk1"/>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9pPr>
          </a:lstStyle>
          <a:p>
            <a:pPr>
              <a:spcBef>
                <a:spcPts val="1200"/>
              </a:spcBef>
            </a:pPr>
            <a:r>
              <a:rPr lang="en-US" sz="1900" kern="0" dirty="0">
                <a:latin typeface="Arial" pitchFamily="34" charset="0"/>
                <a:cs typeface="Arial" pitchFamily="34" charset="0"/>
              </a:rPr>
              <a:t>Government has an obligation to conserve protected areas.</a:t>
            </a:r>
          </a:p>
          <a:p>
            <a:pPr>
              <a:spcBef>
                <a:spcPts val="1200"/>
              </a:spcBef>
            </a:pPr>
            <a:r>
              <a:rPr lang="en-US" sz="1900" kern="0" dirty="0">
                <a:latin typeface="Arial" pitchFamily="34" charset="0"/>
                <a:cs typeface="Arial" pitchFamily="34" charset="0"/>
              </a:rPr>
              <a:t>So how can an offset take place in a protected area?  Surely there would be no </a:t>
            </a:r>
            <a:r>
              <a:rPr lang="en-US" sz="1900" b="1" kern="0" dirty="0" err="1">
                <a:solidFill>
                  <a:srgbClr val="0070C0"/>
                </a:solidFill>
                <a:latin typeface="Arial" pitchFamily="34" charset="0"/>
                <a:cs typeface="Arial" pitchFamily="34" charset="0"/>
              </a:rPr>
              <a:t>additionality</a:t>
            </a:r>
            <a:r>
              <a:rPr lang="en-US" sz="1900" kern="0" dirty="0">
                <a:latin typeface="Arial" pitchFamily="34" charset="0"/>
                <a:cs typeface="Arial" pitchFamily="34" charset="0"/>
              </a:rPr>
              <a:t>?</a:t>
            </a:r>
          </a:p>
          <a:p>
            <a:pPr>
              <a:spcBef>
                <a:spcPts val="1200"/>
              </a:spcBef>
            </a:pPr>
            <a:r>
              <a:rPr lang="en-US" sz="1900" kern="0" dirty="0">
                <a:latin typeface="Arial" pitchFamily="34" charset="0"/>
                <a:cs typeface="Arial" pitchFamily="34" charset="0"/>
              </a:rPr>
              <a:t>This is quite </a:t>
            </a:r>
            <a:r>
              <a:rPr lang="en-US" sz="1900" b="1" kern="0" dirty="0">
                <a:solidFill>
                  <a:srgbClr val="FF0000"/>
                </a:solidFill>
                <a:latin typeface="Arial" pitchFamily="34" charset="0"/>
                <a:cs typeface="Arial" pitchFamily="34" charset="0"/>
              </a:rPr>
              <a:t>controversial</a:t>
            </a:r>
            <a:r>
              <a:rPr lang="en-US" sz="1900" kern="0" dirty="0">
                <a:latin typeface="Arial" pitchFamily="34" charset="0"/>
                <a:cs typeface="Arial" pitchFamily="34" charset="0"/>
              </a:rPr>
              <a:t> and there is no internationally agreed answer.</a:t>
            </a:r>
          </a:p>
          <a:p>
            <a:pPr>
              <a:spcBef>
                <a:spcPts val="1200"/>
              </a:spcBef>
            </a:pPr>
            <a:r>
              <a:rPr lang="en-US" sz="1900" kern="0" dirty="0">
                <a:latin typeface="Arial" pitchFamily="34" charset="0"/>
                <a:cs typeface="Arial" pitchFamily="34" charset="0"/>
              </a:rPr>
              <a:t>It probably </a:t>
            </a:r>
            <a:r>
              <a:rPr lang="en-US" sz="1900" b="1" kern="0" dirty="0">
                <a:solidFill>
                  <a:srgbClr val="00B050"/>
                </a:solidFill>
                <a:latin typeface="Arial" pitchFamily="34" charset="0"/>
                <a:cs typeface="Arial" pitchFamily="34" charset="0"/>
              </a:rPr>
              <a:t>depends</a:t>
            </a:r>
            <a:r>
              <a:rPr lang="en-US" sz="1900" kern="0" dirty="0">
                <a:latin typeface="Arial" pitchFamily="34" charset="0"/>
                <a:cs typeface="Arial" pitchFamily="34" charset="0"/>
              </a:rPr>
              <a:t>:  Can you can show that conservation outcomes from the offset in the protected area are </a:t>
            </a:r>
            <a:r>
              <a:rPr lang="en-US" sz="1900" kern="0" dirty="0">
                <a:solidFill>
                  <a:schemeClr val="accent1">
                    <a:lumMod val="75000"/>
                  </a:schemeClr>
                </a:solidFill>
                <a:latin typeface="Arial" pitchFamily="34" charset="0"/>
                <a:cs typeface="Arial" pitchFamily="34" charset="0"/>
              </a:rPr>
              <a:t>additional</a:t>
            </a:r>
            <a:r>
              <a:rPr lang="en-US" sz="1900" kern="0" dirty="0">
                <a:latin typeface="Arial" pitchFamily="34" charset="0"/>
                <a:cs typeface="Arial" pitchFamily="34" charset="0"/>
              </a:rPr>
              <a:t> to what would have happened without the offset?  </a:t>
            </a:r>
          </a:p>
          <a:p>
            <a:pPr marL="798513" indent="-333375">
              <a:spcBef>
                <a:spcPts val="800"/>
              </a:spcBef>
              <a:buFont typeface="Wingdings" pitchFamily="2" charset="2"/>
              <a:buChar char="Ø"/>
            </a:pPr>
            <a:r>
              <a:rPr lang="en-US" sz="1900" kern="0" dirty="0">
                <a:latin typeface="Arial" pitchFamily="34" charset="0"/>
                <a:cs typeface="Arial" pitchFamily="34" charset="0"/>
              </a:rPr>
              <a:t>That may be OK.  </a:t>
            </a:r>
          </a:p>
          <a:p>
            <a:pPr marL="1089025" indent="-347663">
              <a:spcBef>
                <a:spcPts val="800"/>
              </a:spcBef>
              <a:buFont typeface="Wingdings" pitchFamily="2" charset="2"/>
              <a:buChar char="Ø"/>
            </a:pPr>
            <a:r>
              <a:rPr lang="en-US" sz="1900" kern="0" dirty="0">
                <a:latin typeface="Arial" pitchFamily="34" charset="0"/>
                <a:cs typeface="Arial" pitchFamily="34" charset="0"/>
              </a:rPr>
              <a:t>How could this be proved? </a:t>
            </a:r>
          </a:p>
          <a:p>
            <a:pPr marL="1089025" indent="-347663">
              <a:spcBef>
                <a:spcPts val="800"/>
              </a:spcBef>
              <a:buFont typeface="Wingdings" pitchFamily="2" charset="2"/>
              <a:buChar char="Ø"/>
            </a:pPr>
            <a:endParaRPr lang="en-US" sz="1900" kern="0" dirty="0">
              <a:latin typeface="Arial" pitchFamily="34" charset="0"/>
              <a:cs typeface="Arial" pitchFamily="34" charset="0"/>
            </a:endParaRPr>
          </a:p>
        </p:txBody>
      </p:sp>
      <p:sp>
        <p:nvSpPr>
          <p:cNvPr id="4" name="Rectangle 3"/>
          <p:cNvSpPr/>
          <p:nvPr/>
        </p:nvSpPr>
        <p:spPr>
          <a:xfrm>
            <a:off x="5012575" y="4829695"/>
            <a:ext cx="6625243" cy="184700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6"/>
          <p:cNvSpPr txBox="1">
            <a:spLocks noChangeArrowheads="1"/>
          </p:cNvSpPr>
          <p:nvPr/>
        </p:nvSpPr>
        <p:spPr bwMode="auto">
          <a:xfrm>
            <a:off x="2351584" y="-27384"/>
            <a:ext cx="6048672" cy="867930"/>
          </a:xfrm>
          <a:prstGeom prst="rect">
            <a:avLst/>
          </a:prstGeom>
          <a:noFill/>
          <a:ln w="9525">
            <a:noFill/>
            <a:miter lim="800000"/>
            <a:headEnd/>
            <a:tailEnd/>
          </a:ln>
          <a:extLst/>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dirty="0"/>
              <a:t>Can offsets within protected areas </a:t>
            </a:r>
          </a:p>
          <a:p>
            <a:r>
              <a:rPr lang="en-US" dirty="0"/>
              <a:t>be 'additional’?</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978" y="1121722"/>
            <a:ext cx="4682844" cy="4131922"/>
          </a:xfrm>
          <a:prstGeom prst="rect">
            <a:avLst/>
          </a:prstGeom>
        </p:spPr>
      </p:pic>
      <p:sp>
        <p:nvSpPr>
          <p:cNvPr id="3" name="Rectangle 2"/>
          <p:cNvSpPr/>
          <p:nvPr/>
        </p:nvSpPr>
        <p:spPr>
          <a:xfrm>
            <a:off x="3854334" y="5023942"/>
            <a:ext cx="7692043" cy="1652760"/>
          </a:xfrm>
          <a:prstGeom prst="rect">
            <a:avLst/>
          </a:prstGeom>
        </p:spPr>
        <p:txBody>
          <a:bodyPr wrap="square">
            <a:spAutoFit/>
          </a:bodyPr>
          <a:lstStyle/>
          <a:p>
            <a:pPr marL="1597025" indent="-334963">
              <a:lnSpc>
                <a:spcPct val="120000"/>
              </a:lnSpc>
              <a:spcBef>
                <a:spcPts val="1200"/>
              </a:spcBef>
              <a:spcAft>
                <a:spcPts val="600"/>
              </a:spcAft>
            </a:pPr>
            <a:r>
              <a:rPr lang="en-US" dirty="0">
                <a:solidFill>
                  <a:schemeClr val="bg1"/>
                </a:solidFill>
                <a:latin typeface="Arial" pitchFamily="34" charset="0"/>
                <a:cs typeface="Arial" pitchFamily="34" charset="0"/>
                <a:sym typeface="Wingdings" panose="05000000000000000000" pitchFamily="2" charset="2"/>
              </a:rPr>
              <a:t> </a:t>
            </a:r>
            <a:r>
              <a:rPr lang="en-US" dirty="0">
                <a:solidFill>
                  <a:schemeClr val="bg1"/>
                </a:solidFill>
                <a:latin typeface="Arial" pitchFamily="34" charset="0"/>
                <a:cs typeface="Arial" pitchFamily="34" charset="0"/>
              </a:rPr>
              <a:t>Biodiversity Offset Management Plan for activities </a:t>
            </a:r>
            <a:r>
              <a:rPr lang="en-US" b="1" dirty="0">
                <a:highlight>
                  <a:srgbClr val="FFFF00"/>
                </a:highlight>
                <a:latin typeface="Arial" pitchFamily="34" charset="0"/>
                <a:cs typeface="Arial" pitchFamily="34" charset="0"/>
              </a:rPr>
              <a:t>beyond</a:t>
            </a:r>
            <a:r>
              <a:rPr lang="en-US" dirty="0">
                <a:solidFill>
                  <a:schemeClr val="bg1"/>
                </a:solidFill>
                <a:latin typeface="Arial" pitchFamily="34" charset="0"/>
                <a:cs typeface="Arial" pitchFamily="34" charset="0"/>
              </a:rPr>
              <a:t> what’s in the Protected Area Management Plan?</a:t>
            </a:r>
          </a:p>
          <a:p>
            <a:pPr marL="1597025" indent="-334963">
              <a:lnSpc>
                <a:spcPct val="120000"/>
              </a:lnSpc>
              <a:spcBef>
                <a:spcPts val="1200"/>
              </a:spcBef>
            </a:pPr>
            <a:r>
              <a:rPr lang="en-US" dirty="0">
                <a:solidFill>
                  <a:schemeClr val="bg1"/>
                </a:solidFill>
                <a:latin typeface="Arial" pitchFamily="34" charset="0"/>
                <a:cs typeface="Arial" pitchFamily="34" charset="0"/>
                <a:sym typeface="Wingdings" panose="05000000000000000000" pitchFamily="2" charset="2"/>
              </a:rPr>
              <a:t> </a:t>
            </a:r>
            <a:r>
              <a:rPr lang="en-US" dirty="0">
                <a:solidFill>
                  <a:schemeClr val="bg1"/>
                </a:solidFill>
                <a:latin typeface="Arial" pitchFamily="34" charset="0"/>
                <a:cs typeface="Arial" pitchFamily="34" charset="0"/>
              </a:rPr>
              <a:t>Budget for offset is </a:t>
            </a:r>
            <a:r>
              <a:rPr lang="en-US" b="1" dirty="0">
                <a:highlight>
                  <a:srgbClr val="FFFF00"/>
                </a:highlight>
                <a:latin typeface="Arial" pitchFamily="34" charset="0"/>
                <a:cs typeface="Arial" pitchFamily="34" charset="0"/>
              </a:rPr>
              <a:t>extra, </a:t>
            </a:r>
            <a:r>
              <a:rPr lang="en-US" b="1" dirty="0" smtClean="0">
                <a:highlight>
                  <a:srgbClr val="FFFF00"/>
                </a:highlight>
                <a:latin typeface="Arial" pitchFamily="34" charset="0"/>
                <a:cs typeface="Arial" pitchFamily="34" charset="0"/>
              </a:rPr>
              <a:t>on top </a:t>
            </a:r>
            <a:r>
              <a:rPr lang="en-US" dirty="0">
                <a:solidFill>
                  <a:schemeClr val="bg1"/>
                </a:solidFill>
                <a:latin typeface="Arial" pitchFamily="34" charset="0"/>
                <a:cs typeface="Arial" pitchFamily="34" charset="0"/>
              </a:rPr>
              <a:t>of the budget for the Protected Area?</a:t>
            </a:r>
          </a:p>
        </p:txBody>
      </p:sp>
    </p:spTree>
    <p:extLst>
      <p:ext uri="{BB962C8B-B14F-4D97-AF65-F5344CB8AC3E}">
        <p14:creationId xmlns:p14="http://schemas.microsoft.com/office/powerpoint/2010/main" val="1031310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0257" y="162472"/>
            <a:ext cx="8357143" cy="562029"/>
          </a:xfrm>
        </p:spPr>
        <p:txBody>
          <a:bodyPr>
            <a:noAutofit/>
          </a:bodyPr>
          <a:lstStyle/>
          <a:p>
            <a:r>
              <a:rPr lang="en-US" sz="3600" dirty="0">
                <a:solidFill>
                  <a:schemeClr val="bg1"/>
                </a:solidFill>
              </a:rPr>
              <a:t>Protected area and offset policy contrasted</a:t>
            </a:r>
            <a:endParaRPr lang="en-GB" sz="3600" dirty="0">
              <a:solidFill>
                <a:schemeClr val="bg1"/>
              </a:solidFill>
            </a:endParaRPr>
          </a:p>
        </p:txBody>
      </p:sp>
      <p:sp>
        <p:nvSpPr>
          <p:cNvPr id="5" name="Rectangle 4"/>
          <p:cNvSpPr/>
          <p:nvPr/>
        </p:nvSpPr>
        <p:spPr>
          <a:xfrm>
            <a:off x="1661344" y="838201"/>
            <a:ext cx="3215457" cy="1138773"/>
          </a:xfrm>
          <a:prstGeom prst="rect">
            <a:avLst/>
          </a:prstGeom>
        </p:spPr>
        <p:txBody>
          <a:bodyPr wrap="square">
            <a:spAutoFit/>
          </a:bodyPr>
          <a:lstStyle/>
          <a:p>
            <a:r>
              <a:rPr lang="en-US" sz="2000" i="1" dirty="0">
                <a:solidFill>
                  <a:srgbClr val="0033CC"/>
                </a:solidFill>
              </a:rPr>
              <a:t> </a:t>
            </a:r>
            <a:endParaRPr lang="en-US" sz="2000" dirty="0">
              <a:solidFill>
                <a:srgbClr val="0033CC"/>
              </a:solidFill>
            </a:endParaRPr>
          </a:p>
          <a:p>
            <a:r>
              <a:rPr lang="en-US" sz="2400" b="1" dirty="0">
                <a:solidFill>
                  <a:srgbClr val="0033CC"/>
                </a:solidFill>
              </a:rPr>
              <a:t>PROTECTED AREA POLICY</a:t>
            </a:r>
            <a:endParaRPr lang="en-US" sz="2400" dirty="0">
              <a:solidFill>
                <a:srgbClr val="0033CC"/>
              </a:solidFill>
            </a:endParaRPr>
          </a:p>
        </p:txBody>
      </p:sp>
      <p:sp>
        <p:nvSpPr>
          <p:cNvPr id="7" name="Rectangle 6"/>
          <p:cNvSpPr/>
          <p:nvPr/>
        </p:nvSpPr>
        <p:spPr>
          <a:xfrm>
            <a:off x="7905750" y="802213"/>
            <a:ext cx="3543300" cy="1138773"/>
          </a:xfrm>
          <a:prstGeom prst="rect">
            <a:avLst/>
          </a:prstGeom>
        </p:spPr>
        <p:txBody>
          <a:bodyPr wrap="square">
            <a:spAutoFit/>
          </a:bodyPr>
          <a:lstStyle/>
          <a:p>
            <a:r>
              <a:rPr lang="en-US" sz="2000" i="1" dirty="0"/>
              <a:t> </a:t>
            </a:r>
            <a:endParaRPr lang="en-US" sz="2000" dirty="0"/>
          </a:p>
          <a:p>
            <a:r>
              <a:rPr lang="en-US" sz="2400" b="1" dirty="0">
                <a:solidFill>
                  <a:srgbClr val="008000"/>
                </a:solidFill>
              </a:rPr>
              <a:t>BIODIVERSITY OFFSET POLICY</a:t>
            </a:r>
            <a:endParaRPr lang="en-US" sz="2400" dirty="0">
              <a:solidFill>
                <a:srgbClr val="008000"/>
              </a:solidFill>
            </a:endParaRPr>
          </a:p>
        </p:txBody>
      </p:sp>
      <p:sp>
        <p:nvSpPr>
          <p:cNvPr id="2" name="Oval 1"/>
          <p:cNvSpPr/>
          <p:nvPr/>
        </p:nvSpPr>
        <p:spPr>
          <a:xfrm>
            <a:off x="1752600" y="2274416"/>
            <a:ext cx="5029200" cy="4397514"/>
          </a:xfrm>
          <a:prstGeom prst="ellipse">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76800" y="2308086"/>
            <a:ext cx="5181600" cy="4397514"/>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1944" y="2286001"/>
            <a:ext cx="2605857" cy="4216539"/>
          </a:xfrm>
          <a:prstGeom prst="rect">
            <a:avLst/>
          </a:prstGeom>
        </p:spPr>
        <p:txBody>
          <a:bodyPr wrap="square">
            <a:spAutoFit/>
          </a:bodyPr>
          <a:lstStyle/>
          <a:p>
            <a:r>
              <a:rPr lang="en-US" sz="2000" i="1" dirty="0">
                <a:solidFill>
                  <a:srgbClr val="0033CC"/>
                </a:solidFill>
              </a:rPr>
              <a:t> </a:t>
            </a:r>
            <a:endParaRPr lang="en-US" sz="2000" dirty="0">
              <a:solidFill>
                <a:srgbClr val="0033CC"/>
              </a:solidFill>
            </a:endParaRPr>
          </a:p>
          <a:p>
            <a:r>
              <a:rPr lang="en-US" sz="2800" b="1" dirty="0">
                <a:solidFill>
                  <a:srgbClr val="0033CC"/>
                </a:solidFill>
              </a:rPr>
              <a:t>CARR </a:t>
            </a:r>
          </a:p>
          <a:p>
            <a:pPr marL="233363" indent="-233363">
              <a:buFont typeface="Arial" panose="020B0604020202020204" pitchFamily="34" charset="0"/>
              <a:buChar char="•"/>
            </a:pPr>
            <a:r>
              <a:rPr lang="en-US" sz="2000" b="1" dirty="0">
                <a:solidFill>
                  <a:srgbClr val="0033CC"/>
                </a:solidFill>
              </a:rPr>
              <a:t>Comprehensive</a:t>
            </a:r>
          </a:p>
          <a:p>
            <a:pPr marL="233363" indent="-233363">
              <a:buFont typeface="Arial" panose="020B0604020202020204" pitchFamily="34" charset="0"/>
              <a:buChar char="•"/>
            </a:pPr>
            <a:r>
              <a:rPr lang="en-US" sz="2000" b="1" dirty="0">
                <a:solidFill>
                  <a:srgbClr val="0033CC"/>
                </a:solidFill>
              </a:rPr>
              <a:t>Adequate</a:t>
            </a:r>
          </a:p>
          <a:p>
            <a:pPr marL="233363" indent="-233363">
              <a:buFont typeface="Arial" panose="020B0604020202020204" pitchFamily="34" charset="0"/>
              <a:buChar char="•"/>
            </a:pPr>
            <a:r>
              <a:rPr lang="en-US" sz="2000" b="1" dirty="0">
                <a:solidFill>
                  <a:srgbClr val="0033CC"/>
                </a:solidFill>
              </a:rPr>
              <a:t>Representative &amp;</a:t>
            </a:r>
          </a:p>
          <a:p>
            <a:pPr marL="233363" indent="-233363">
              <a:buFont typeface="Arial" panose="020B0604020202020204" pitchFamily="34" charset="0"/>
              <a:buChar char="•"/>
            </a:pPr>
            <a:r>
              <a:rPr lang="en-US" sz="2000" b="1" dirty="0">
                <a:solidFill>
                  <a:srgbClr val="0033CC"/>
                </a:solidFill>
              </a:rPr>
              <a:t>Resilient</a:t>
            </a:r>
          </a:p>
          <a:p>
            <a:r>
              <a:rPr lang="en-US" sz="2000" b="1" dirty="0">
                <a:solidFill>
                  <a:srgbClr val="0033CC"/>
                </a:solidFill>
              </a:rPr>
              <a:t>— and —</a:t>
            </a:r>
          </a:p>
          <a:p>
            <a:pPr marL="233363" indent="-233363">
              <a:buFont typeface="Arial" panose="020B0604020202020204" pitchFamily="34" charset="0"/>
              <a:buChar char="•"/>
            </a:pPr>
            <a:r>
              <a:rPr lang="en-US" sz="2000" b="1" dirty="0">
                <a:solidFill>
                  <a:srgbClr val="0033CC"/>
                </a:solidFill>
              </a:rPr>
              <a:t>Relevant to the community</a:t>
            </a:r>
          </a:p>
          <a:p>
            <a:pPr marL="233363" indent="-233363">
              <a:buFont typeface="Arial" panose="020B0604020202020204" pitchFamily="34" charset="0"/>
              <a:buChar char="•"/>
            </a:pPr>
            <a:r>
              <a:rPr lang="en-US" sz="2000" b="1" dirty="0">
                <a:solidFill>
                  <a:srgbClr val="0033CC"/>
                </a:solidFill>
              </a:rPr>
              <a:t>Resilient to climate change</a:t>
            </a:r>
          </a:p>
          <a:p>
            <a:pPr marL="233363" indent="-233363">
              <a:buFont typeface="Arial" panose="020B0604020202020204" pitchFamily="34" charset="0"/>
              <a:buChar char="•"/>
            </a:pPr>
            <a:r>
              <a:rPr lang="en-US" sz="2000" b="1" dirty="0">
                <a:solidFill>
                  <a:srgbClr val="0033CC"/>
                </a:solidFill>
              </a:rPr>
              <a:t>Viable into the future</a:t>
            </a:r>
            <a:endParaRPr lang="en-US" sz="2000" dirty="0">
              <a:solidFill>
                <a:srgbClr val="0033CC"/>
              </a:solidFill>
            </a:endParaRPr>
          </a:p>
        </p:txBody>
      </p:sp>
      <p:sp>
        <p:nvSpPr>
          <p:cNvPr id="9" name="Rectangle 8"/>
          <p:cNvSpPr/>
          <p:nvPr/>
        </p:nvSpPr>
        <p:spPr>
          <a:xfrm>
            <a:off x="6842944" y="2362201"/>
            <a:ext cx="3063057" cy="2800767"/>
          </a:xfrm>
          <a:prstGeom prst="rect">
            <a:avLst/>
          </a:prstGeom>
        </p:spPr>
        <p:txBody>
          <a:bodyPr wrap="square">
            <a:spAutoFit/>
          </a:bodyPr>
          <a:lstStyle/>
          <a:p>
            <a:r>
              <a:rPr lang="en-US" sz="2000" i="1" dirty="0">
                <a:solidFill>
                  <a:srgbClr val="0033CC"/>
                </a:solidFill>
              </a:rPr>
              <a:t> </a:t>
            </a:r>
            <a:endParaRPr lang="en-US" sz="2000" dirty="0">
              <a:solidFill>
                <a:srgbClr val="0033CC"/>
              </a:solidFill>
            </a:endParaRPr>
          </a:p>
          <a:p>
            <a:r>
              <a:rPr lang="en-US" sz="2800" b="1" dirty="0">
                <a:solidFill>
                  <a:srgbClr val="008000"/>
                </a:solidFill>
              </a:rPr>
              <a:t>No Net Loss </a:t>
            </a:r>
          </a:p>
          <a:p>
            <a:r>
              <a:rPr lang="en-US" sz="2800" b="1" dirty="0">
                <a:solidFill>
                  <a:srgbClr val="008000"/>
                </a:solidFill>
              </a:rPr>
              <a:t>(or Net Gain)</a:t>
            </a:r>
          </a:p>
          <a:p>
            <a:pPr marL="233363" indent="-233363">
              <a:buFont typeface="Arial" panose="020B0604020202020204" pitchFamily="34" charset="0"/>
              <a:buChar char="•"/>
            </a:pPr>
            <a:r>
              <a:rPr lang="en-US" sz="2000" b="1" dirty="0">
                <a:solidFill>
                  <a:srgbClr val="008000"/>
                </a:solidFill>
              </a:rPr>
              <a:t>For </a:t>
            </a:r>
            <a:r>
              <a:rPr lang="en-US" sz="2000" b="1" u="sng" dirty="0">
                <a:solidFill>
                  <a:srgbClr val="008000"/>
                </a:solidFill>
              </a:rPr>
              <a:t>all</a:t>
            </a:r>
            <a:r>
              <a:rPr lang="en-US" sz="2000" b="1" dirty="0">
                <a:solidFill>
                  <a:srgbClr val="008000"/>
                </a:solidFill>
              </a:rPr>
              <a:t> impacts</a:t>
            </a:r>
          </a:p>
          <a:p>
            <a:pPr marL="233363"/>
            <a:r>
              <a:rPr lang="en-US" sz="2000" b="1" dirty="0">
                <a:solidFill>
                  <a:srgbClr val="008000"/>
                </a:solidFill>
              </a:rPr>
              <a:t>(Not just impacts on protected areas)</a:t>
            </a:r>
          </a:p>
          <a:p>
            <a:pPr marL="233363" indent="-233363">
              <a:buFont typeface="Arial" panose="020B0604020202020204" pitchFamily="34" charset="0"/>
              <a:buChar char="•"/>
            </a:pPr>
            <a:r>
              <a:rPr lang="en-US" sz="2000" b="1" dirty="0">
                <a:solidFill>
                  <a:srgbClr val="008000"/>
                </a:solidFill>
              </a:rPr>
              <a:t>Offsets in a variety of </a:t>
            </a:r>
            <a:r>
              <a:rPr lang="en-US" sz="2000" b="1" u="sng" dirty="0">
                <a:solidFill>
                  <a:srgbClr val="008000"/>
                </a:solidFill>
              </a:rPr>
              <a:t>locations</a:t>
            </a:r>
            <a:r>
              <a:rPr lang="en-US" sz="2000" b="1" dirty="0">
                <a:solidFill>
                  <a:srgbClr val="008000"/>
                </a:solidFill>
              </a:rPr>
              <a:t> (not all in PAs?)</a:t>
            </a:r>
            <a:endParaRPr lang="en-US" sz="2000" dirty="0">
              <a:solidFill>
                <a:srgbClr val="008000"/>
              </a:solidFill>
            </a:endParaRPr>
          </a:p>
        </p:txBody>
      </p:sp>
      <p:sp>
        <p:nvSpPr>
          <p:cNvPr id="10" name="Rectangle 9"/>
          <p:cNvSpPr/>
          <p:nvPr/>
        </p:nvSpPr>
        <p:spPr>
          <a:xfrm>
            <a:off x="5306528" y="3571662"/>
            <a:ext cx="1475273" cy="1800493"/>
          </a:xfrm>
          <a:prstGeom prst="rect">
            <a:avLst/>
          </a:prstGeom>
        </p:spPr>
        <p:txBody>
          <a:bodyPr wrap="square">
            <a:spAutoFit/>
          </a:bodyPr>
          <a:lstStyle/>
          <a:p>
            <a:pPr>
              <a:spcBef>
                <a:spcPts val="600"/>
              </a:spcBef>
            </a:pPr>
            <a:r>
              <a:rPr lang="en-US" sz="2000" i="1" dirty="0">
                <a:solidFill>
                  <a:srgbClr val="0033CC"/>
                </a:solidFill>
              </a:rPr>
              <a:t> </a:t>
            </a:r>
            <a:r>
              <a:rPr lang="en-US" sz="2400" b="1" i="1" dirty="0">
                <a:solidFill>
                  <a:srgbClr val="7030A0"/>
                </a:solidFill>
              </a:rPr>
              <a:t>Avoid</a:t>
            </a:r>
          </a:p>
          <a:p>
            <a:pPr>
              <a:spcBef>
                <a:spcPts val="600"/>
              </a:spcBef>
            </a:pPr>
            <a:r>
              <a:rPr lang="en-US" sz="2400" b="1" i="1" dirty="0" err="1">
                <a:solidFill>
                  <a:srgbClr val="7030A0"/>
                </a:solidFill>
              </a:rPr>
              <a:t>Minimise</a:t>
            </a:r>
            <a:endParaRPr lang="en-US" sz="2400" b="1" i="1" dirty="0">
              <a:solidFill>
                <a:srgbClr val="7030A0"/>
              </a:solidFill>
            </a:endParaRPr>
          </a:p>
          <a:p>
            <a:pPr>
              <a:spcBef>
                <a:spcPts val="600"/>
              </a:spcBef>
            </a:pPr>
            <a:r>
              <a:rPr lang="en-US" sz="2400" b="1" i="1" dirty="0">
                <a:solidFill>
                  <a:srgbClr val="7030A0"/>
                </a:solidFill>
              </a:rPr>
              <a:t>Restore</a:t>
            </a:r>
          </a:p>
          <a:p>
            <a:pPr>
              <a:spcBef>
                <a:spcPts val="600"/>
              </a:spcBef>
            </a:pPr>
            <a:r>
              <a:rPr lang="en-US" sz="2400" b="1" i="1" dirty="0">
                <a:solidFill>
                  <a:srgbClr val="7030A0"/>
                </a:solidFill>
              </a:rPr>
              <a:t>Offset</a:t>
            </a:r>
            <a:endParaRPr lang="en-US" sz="2400" i="1" dirty="0">
              <a:solidFill>
                <a:srgbClr val="7030A0"/>
              </a:solidFill>
            </a:endParaRPr>
          </a:p>
        </p:txBody>
      </p:sp>
      <p:sp>
        <p:nvSpPr>
          <p:cNvPr id="11" name="Rectangle 10"/>
          <p:cNvSpPr/>
          <p:nvPr/>
        </p:nvSpPr>
        <p:spPr>
          <a:xfrm>
            <a:off x="4876800" y="5355265"/>
            <a:ext cx="4191000" cy="400110"/>
          </a:xfrm>
          <a:prstGeom prst="rect">
            <a:avLst/>
          </a:prstGeom>
        </p:spPr>
        <p:txBody>
          <a:bodyPr wrap="square">
            <a:spAutoFit/>
          </a:bodyPr>
          <a:lstStyle/>
          <a:p>
            <a:r>
              <a:rPr lang="en-US" sz="2000" i="1" dirty="0">
                <a:solidFill>
                  <a:srgbClr val="0033CC"/>
                </a:solidFill>
              </a:rPr>
              <a:t> </a:t>
            </a:r>
            <a:endParaRPr lang="en-US" sz="2000" dirty="0">
              <a:solidFill>
                <a:srgbClr val="0033CC"/>
              </a:solidFill>
            </a:endParaRPr>
          </a:p>
        </p:txBody>
      </p:sp>
      <p:sp>
        <p:nvSpPr>
          <p:cNvPr id="4" name="Rounded Rectangular Callout 3"/>
          <p:cNvSpPr/>
          <p:nvPr/>
        </p:nvSpPr>
        <p:spPr>
          <a:xfrm>
            <a:off x="6705600" y="5145656"/>
            <a:ext cx="3810000" cy="1636144"/>
          </a:xfrm>
          <a:prstGeom prst="wedgeRoundRectCallout">
            <a:avLst>
              <a:gd name="adj1" fmla="val -65396"/>
              <a:gd name="adj2" fmla="val -33168"/>
              <a:gd name="adj3" fmla="val 16667"/>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Implementation mechanisms: </a:t>
            </a:r>
          </a:p>
          <a:p>
            <a:endParaRPr lang="en-US" sz="800" b="1" dirty="0">
              <a:solidFill>
                <a:schemeClr val="bg1"/>
              </a:solidFill>
            </a:endParaRPr>
          </a:p>
          <a:p>
            <a:pPr marL="169863" indent="-169863">
              <a:buFont typeface="Arial" panose="020B0604020202020204" pitchFamily="34" charset="0"/>
              <a:buChar char="•"/>
            </a:pPr>
            <a:r>
              <a:rPr lang="en-US" sz="2000" b="1" dirty="0">
                <a:solidFill>
                  <a:schemeClr val="bg1"/>
                </a:solidFill>
              </a:rPr>
              <a:t>Trust Fund</a:t>
            </a:r>
          </a:p>
          <a:p>
            <a:pPr marL="169863" indent="-169863">
              <a:buFont typeface="Arial" panose="020B0604020202020204" pitchFamily="34" charset="0"/>
              <a:buChar char="•"/>
            </a:pPr>
            <a:r>
              <a:rPr lang="en-US" sz="2000" b="1" dirty="0">
                <a:solidFill>
                  <a:schemeClr val="bg1"/>
                </a:solidFill>
              </a:rPr>
              <a:t>Benefit-sharing agreements</a:t>
            </a:r>
          </a:p>
          <a:p>
            <a:pPr marL="169863" indent="-169863">
              <a:buFont typeface="Arial" panose="020B0604020202020204" pitchFamily="34" charset="0"/>
              <a:buChar char="•"/>
            </a:pPr>
            <a:r>
              <a:rPr lang="en-US" sz="2000" b="1" dirty="0">
                <a:solidFill>
                  <a:schemeClr val="bg1"/>
                </a:solidFill>
              </a:rPr>
              <a:t>Capacity building</a:t>
            </a:r>
            <a:endParaRPr lang="en-US" sz="2000" dirty="0">
              <a:solidFill>
                <a:schemeClr val="bg1"/>
              </a:solidFill>
            </a:endParaRPr>
          </a:p>
        </p:txBody>
      </p:sp>
      <p:sp>
        <p:nvSpPr>
          <p:cNvPr id="14" name="Rounded Rectangular Callout 13"/>
          <p:cNvSpPr/>
          <p:nvPr/>
        </p:nvSpPr>
        <p:spPr>
          <a:xfrm>
            <a:off x="4724400" y="1371600"/>
            <a:ext cx="2590800" cy="1295400"/>
          </a:xfrm>
          <a:prstGeom prst="wedgeRoundRectCallout">
            <a:avLst>
              <a:gd name="adj1" fmla="val -15308"/>
              <a:gd name="adj2" fmla="val 100015"/>
              <a:gd name="adj3" fmla="val 16667"/>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Avoid impacts in PAs.</a:t>
            </a:r>
          </a:p>
          <a:p>
            <a:r>
              <a:rPr lang="en-US" sz="2000" b="1" dirty="0">
                <a:solidFill>
                  <a:schemeClr val="bg1"/>
                </a:solidFill>
              </a:rPr>
              <a:t>Any offsets in PAs must be ADDITIONAL.</a:t>
            </a:r>
            <a:endParaRPr lang="en-US" sz="2000" dirty="0">
              <a:solidFill>
                <a:schemeClr val="bg1"/>
              </a:solidFill>
            </a:endParaRPr>
          </a:p>
        </p:txBody>
      </p:sp>
      <p:sp>
        <p:nvSpPr>
          <p:cNvPr id="16" name="Rounded Rectangular Callout 15"/>
          <p:cNvSpPr/>
          <p:nvPr/>
        </p:nvSpPr>
        <p:spPr>
          <a:xfrm>
            <a:off x="9067800" y="1848928"/>
            <a:ext cx="1600200" cy="894272"/>
          </a:xfrm>
          <a:prstGeom prst="wedgeRoundRectCallout">
            <a:avLst>
              <a:gd name="adj1" fmla="val -127024"/>
              <a:gd name="adj2" fmla="val 151121"/>
              <a:gd name="adj3" fmla="val 16667"/>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Need to discuss scope!</a:t>
            </a:r>
            <a:endParaRPr lang="en-US" sz="2000" dirty="0">
              <a:solidFill>
                <a:schemeClr val="bg1"/>
              </a:solidFill>
            </a:endParaRPr>
          </a:p>
        </p:txBody>
      </p:sp>
    </p:spTree>
    <p:extLst>
      <p:ext uri="{BB962C8B-B14F-4D97-AF65-F5344CB8AC3E}">
        <p14:creationId xmlns:p14="http://schemas.microsoft.com/office/powerpoint/2010/main" val="21056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animBg="1"/>
      <p:bldP spid="14"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81622F-96FF-45BD-B9CE-9658F0CF7826}"/>
              </a:ext>
            </a:extLst>
          </p:cNvPr>
          <p:cNvSpPr/>
          <p:nvPr/>
        </p:nvSpPr>
        <p:spPr>
          <a:xfrm>
            <a:off x="-93022" y="760979"/>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C93AF2-21EE-47B1-B05E-825E5FED2A30}"/>
              </a:ext>
            </a:extLst>
          </p:cNvPr>
          <p:cNvSpPr txBox="1">
            <a:spLocks/>
          </p:cNvSpPr>
          <p:nvPr/>
        </p:nvSpPr>
        <p:spPr>
          <a:xfrm>
            <a:off x="903286" y="0"/>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Key concepts – Take home messages</a:t>
            </a:r>
          </a:p>
        </p:txBody>
      </p:sp>
      <p:sp>
        <p:nvSpPr>
          <p:cNvPr id="8" name="Google Shape;266;p33">
            <a:extLst>
              <a:ext uri="{FF2B5EF4-FFF2-40B4-BE49-F238E27FC236}">
                <a16:creationId xmlns:a16="http://schemas.microsoft.com/office/drawing/2014/main" id="{C89388D4-5C45-41A6-9ED0-6C248A20033D}"/>
              </a:ext>
            </a:extLst>
          </p:cNvPr>
          <p:cNvSpPr/>
          <p:nvPr/>
        </p:nvSpPr>
        <p:spPr>
          <a:xfrm>
            <a:off x="388999" y="896293"/>
            <a:ext cx="10821242" cy="4893647"/>
          </a:xfrm>
          <a:prstGeom prst="rect">
            <a:avLst/>
          </a:prstGeom>
          <a:noFill/>
          <a:ln>
            <a:noFill/>
          </a:ln>
        </p:spPr>
        <p:txBody>
          <a:bodyPr spcFirstLastPara="1" wrap="square" lIns="91425" tIns="45700" rIns="91425" bIns="45700" anchor="t" anchorCtr="0">
            <a:noAutofit/>
          </a:bodyPr>
          <a:lstStyle/>
          <a:p>
            <a:pPr marL="342900" indent="-342900">
              <a:spcBef>
                <a:spcPts val="600"/>
              </a:spcBef>
              <a:buFont typeface="Wingdings" panose="05000000000000000000" pitchFamily="2" charset="2"/>
              <a:buChar char="Ø"/>
            </a:pPr>
            <a:r>
              <a:rPr lang="en-GB" dirty="0"/>
              <a:t>The mitigation hierarchy is a vital tools to enable governments and companies to reconcile development and biodiversity conservation goals, as explained in an earlier module.</a:t>
            </a:r>
          </a:p>
          <a:p>
            <a:pPr marL="342900" indent="-342900">
              <a:spcBef>
                <a:spcPts val="600"/>
              </a:spcBef>
              <a:buFont typeface="Wingdings" panose="05000000000000000000" pitchFamily="2" charset="2"/>
              <a:buChar char="Ø"/>
            </a:pPr>
            <a:r>
              <a:rPr lang="en-GB" dirty="0"/>
              <a:t>While the design phase of mitigation is of relatively short duration (often integrated with impact assessment), implementation is a long term exercise that should last as long as residual impacts, often for several decades or more.</a:t>
            </a:r>
          </a:p>
          <a:p>
            <a:pPr marL="342900" indent="-342900">
              <a:spcBef>
                <a:spcPts val="600"/>
              </a:spcBef>
              <a:buFont typeface="Wingdings" panose="05000000000000000000" pitchFamily="2" charset="2"/>
              <a:buChar char="Ø"/>
            </a:pPr>
            <a:r>
              <a:rPr lang="en-GB" dirty="0"/>
              <a:t>There are limits to the losses of biodiversity that can be offset, and methods to explore vulnerability and irreplaceability of biodiversity so these limits can be established in policy and case-by-case.</a:t>
            </a:r>
          </a:p>
          <a:p>
            <a:pPr marL="342900" indent="-342900">
              <a:spcBef>
                <a:spcPts val="600"/>
              </a:spcBef>
              <a:buFont typeface="Wingdings" panose="05000000000000000000" pitchFamily="2" charset="2"/>
              <a:buChar char="Ø"/>
            </a:pPr>
            <a:r>
              <a:rPr lang="en-GB" dirty="0"/>
              <a:t>Spatial planning is important for applying the mitigation hierarchy, at the national level, at the regional or provincial level and down to the local level. Spatial planning enables multiple different biodiversity values to be combined, which is useful for many purposes, from land-use planning, to conservation planning and to planning of mitigation measures.</a:t>
            </a:r>
          </a:p>
          <a:p>
            <a:pPr marL="342900" indent="-342900">
              <a:spcBef>
                <a:spcPts val="600"/>
              </a:spcBef>
              <a:buFont typeface="Wingdings" panose="05000000000000000000" pitchFamily="2" charset="2"/>
              <a:buChar char="Ø"/>
            </a:pPr>
            <a:r>
              <a:rPr lang="en-GB" dirty="0"/>
              <a:t>Biodiversity offsets must demonstrate that an outcome for conservation that would not have happened without them.  The baselines for mitigation measures must be clear.</a:t>
            </a:r>
          </a:p>
          <a:p>
            <a:pPr marL="342900" indent="-342900">
              <a:spcBef>
                <a:spcPts val="600"/>
              </a:spcBef>
              <a:buFont typeface="Wingdings" panose="05000000000000000000" pitchFamily="2" charset="2"/>
              <a:buChar char="Ø"/>
            </a:pPr>
            <a:r>
              <a:rPr lang="en-GB" dirty="0"/>
              <a:t>Conservation gains that are additional can be achieved in two different ways:  restoration and protection (or averted loss), but the latter only if you are prepared to accept a baseline of decline.  Clarity is therefore important on two questions: BNG/NNL of what, and compared to what?</a:t>
            </a:r>
          </a:p>
          <a:p>
            <a:pPr marL="342900" indent="-342900">
              <a:spcBef>
                <a:spcPts val="600"/>
              </a:spcBef>
              <a:buFont typeface="Wingdings" panose="05000000000000000000" pitchFamily="2" charset="2"/>
              <a:buChar char="Ø"/>
            </a:pPr>
            <a:r>
              <a:rPr lang="en-GB" dirty="0"/>
              <a:t>A controversial issue is whether offsets within protected areas can satisfy the text of additionality.  Two aspects of demonstrating this could be a Biodiversity Offset Management Plan and budget that goes beyond the current Protected Area Management Plan and budget.</a:t>
            </a:r>
          </a:p>
          <a:p>
            <a:pPr defTabSz="914400">
              <a:buClr>
                <a:srgbClr val="000000"/>
              </a:buClr>
              <a:buFont typeface="Arial"/>
              <a:buNone/>
            </a:pPr>
            <a:endParaRPr kern="0" dirty="0">
              <a:solidFill>
                <a:srgbClr val="000000"/>
              </a:solidFill>
              <a:cs typeface="Arial"/>
              <a:sym typeface="Arial"/>
            </a:endParaRPr>
          </a:p>
        </p:txBody>
      </p:sp>
    </p:spTree>
    <p:extLst>
      <p:ext uri="{BB962C8B-B14F-4D97-AF65-F5344CB8AC3E}">
        <p14:creationId xmlns:p14="http://schemas.microsoft.com/office/powerpoint/2010/main" val="200621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p:tgtEl>
                                          <p:spTgt spid="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p:tgtEl>
                                          <p:spTgt spid="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p:tgtEl>
                                          <p:spTgt spid="8">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p:tgtEl>
                                          <p:spTgt spid="8">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500"/>
                                        <p:tgtEl>
                                          <p:spTgt spid="8">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p:tgtEl>
                                          <p:spTgt spid="8">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grpSp>
        <p:nvGrpSpPr>
          <p:cNvPr id="1003" name="Google Shape;1003;p67"/>
          <p:cNvGrpSpPr/>
          <p:nvPr/>
        </p:nvGrpSpPr>
        <p:grpSpPr>
          <a:xfrm>
            <a:off x="1834153" y="1298923"/>
            <a:ext cx="2044700" cy="1400175"/>
            <a:chOff x="196" y="1090"/>
            <a:chExt cx="1288" cy="882"/>
          </a:xfrm>
        </p:grpSpPr>
        <p:sp>
          <p:nvSpPr>
            <p:cNvPr id="1004" name="Google Shape;1004;p67"/>
            <p:cNvSpPr/>
            <p:nvPr/>
          </p:nvSpPr>
          <p:spPr>
            <a:xfrm>
              <a:off x="240" y="1296"/>
              <a:ext cx="1200" cy="624"/>
            </a:xfrm>
            <a:prstGeom prst="ellipse">
              <a:avLst/>
            </a:prstGeom>
            <a:solidFill>
              <a:schemeClr val="accent6">
                <a:lumMod val="40000"/>
                <a:lumOff val="60000"/>
              </a:schemeClr>
            </a:solidFill>
            <a:ln w="9525" cap="flat" cmpd="sng">
              <a:solidFill>
                <a:schemeClr val="accent6">
                  <a:lumMod val="40000"/>
                  <a:lumOff val="60000"/>
                </a:schemeClr>
              </a:solidFill>
              <a:prstDash val="solid"/>
              <a:round/>
              <a:headEnd type="none" w="sm" len="sm"/>
              <a:tailEnd type="none" w="sm" len="sm"/>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5" name="Google Shape;1005;p67"/>
            <p:cNvSpPr txBox="1"/>
            <p:nvPr/>
          </p:nvSpPr>
          <p:spPr>
            <a:xfrm>
              <a:off x="196" y="1090"/>
              <a:ext cx="1288" cy="882"/>
            </a:xfrm>
            <a:prstGeom prst="rect">
              <a:avLst/>
            </a:prstGeom>
            <a:noFill/>
            <a:ln>
              <a:noFill/>
            </a:ln>
          </p:spPr>
          <p:txBody>
            <a:bodyPr spcFirstLastPara="1" wrap="square" lIns="91425" tIns="45700" rIns="91425" bIns="45700" anchor="t" anchorCtr="0">
              <a:noAutofit/>
            </a:bodyPr>
            <a:lstStyle/>
            <a:p>
              <a:endParaRPr sz="1000" dirty="0">
                <a:solidFill>
                  <a:srgbClr val="000000"/>
                </a:solidFill>
                <a:latin typeface="Calibri"/>
                <a:ea typeface="Calibri"/>
                <a:cs typeface="Calibri"/>
                <a:sym typeface="Calibri"/>
              </a:endParaRPr>
            </a:p>
            <a:p>
              <a:pPr algn="ctr">
                <a:spcBef>
                  <a:spcPts val="1200"/>
                </a:spcBef>
              </a:pPr>
              <a:r>
                <a:rPr lang="en-US" sz="2400" b="1" dirty="0">
                  <a:solidFill>
                    <a:srgbClr val="000000"/>
                  </a:solidFill>
                  <a:latin typeface="Calibri"/>
                  <a:ea typeface="Calibri"/>
                  <a:cs typeface="Calibri"/>
                  <a:sym typeface="Calibri"/>
                </a:rPr>
                <a:t>Design</a:t>
              </a:r>
              <a:endParaRPr dirty="0"/>
            </a:p>
            <a:p>
              <a:pPr algn="ctr"/>
              <a:r>
                <a:rPr lang="en-US" sz="2400" b="1" dirty="0">
                  <a:solidFill>
                    <a:srgbClr val="C00000"/>
                  </a:solidFill>
                  <a:latin typeface="Calibri"/>
                  <a:ea typeface="Calibri"/>
                  <a:cs typeface="Calibri"/>
                  <a:sym typeface="Calibri"/>
                </a:rPr>
                <a:t>(short term)</a:t>
              </a:r>
              <a:endParaRPr dirty="0"/>
            </a:p>
            <a:p>
              <a:pPr>
                <a:spcBef>
                  <a:spcPts val="500"/>
                </a:spcBef>
              </a:pPr>
              <a:endParaRPr sz="1000" dirty="0">
                <a:solidFill>
                  <a:srgbClr val="000000"/>
                </a:solidFill>
                <a:latin typeface="Calibri"/>
                <a:ea typeface="Calibri"/>
                <a:cs typeface="Calibri"/>
                <a:sym typeface="Calibri"/>
              </a:endParaRPr>
            </a:p>
          </p:txBody>
        </p:sp>
      </p:grpSp>
      <p:grpSp>
        <p:nvGrpSpPr>
          <p:cNvPr id="1006" name="Google Shape;1006;p67"/>
          <p:cNvGrpSpPr/>
          <p:nvPr/>
        </p:nvGrpSpPr>
        <p:grpSpPr>
          <a:xfrm>
            <a:off x="1495182" y="3932153"/>
            <a:ext cx="2623757" cy="2417071"/>
            <a:chOff x="184" y="3443"/>
            <a:chExt cx="1584" cy="744"/>
          </a:xfrm>
        </p:grpSpPr>
        <p:sp>
          <p:nvSpPr>
            <p:cNvPr id="1007" name="Google Shape;1007;p67"/>
            <p:cNvSpPr/>
            <p:nvPr/>
          </p:nvSpPr>
          <p:spPr>
            <a:xfrm>
              <a:off x="184" y="3443"/>
              <a:ext cx="1584" cy="672"/>
            </a:xfrm>
            <a:prstGeom prst="ellipse">
              <a:avLst/>
            </a:prstGeom>
            <a:solidFill>
              <a:schemeClr val="accent6">
                <a:lumMod val="75000"/>
              </a:schemeClr>
            </a:solidFill>
            <a:ln w="9525"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endParaRPr dirty="0">
                <a:solidFill>
                  <a:srgbClr val="000000"/>
                </a:solidFill>
                <a:latin typeface="Calibri"/>
                <a:ea typeface="Calibri"/>
                <a:cs typeface="Calibri"/>
                <a:sym typeface="Calibri"/>
              </a:endParaRPr>
            </a:p>
          </p:txBody>
        </p:sp>
        <p:sp>
          <p:nvSpPr>
            <p:cNvPr id="1008" name="Google Shape;1008;p67"/>
            <p:cNvSpPr txBox="1"/>
            <p:nvPr/>
          </p:nvSpPr>
          <p:spPr>
            <a:xfrm>
              <a:off x="353" y="3664"/>
              <a:ext cx="1415" cy="523"/>
            </a:xfrm>
            <a:prstGeom prst="rect">
              <a:avLst/>
            </a:prstGeom>
            <a:noFill/>
            <a:ln>
              <a:noFill/>
            </a:ln>
          </p:spPr>
          <p:txBody>
            <a:bodyPr spcFirstLastPara="1" wrap="square" lIns="91425" tIns="45700" rIns="91425" bIns="45700" anchor="t" anchorCtr="0">
              <a:noAutofit/>
            </a:bodyPr>
            <a:lstStyle/>
            <a:p>
              <a:r>
                <a:rPr lang="en-US" sz="2400" b="1">
                  <a:solidFill>
                    <a:srgbClr val="000000"/>
                  </a:solidFill>
                  <a:latin typeface="Calibri"/>
                  <a:ea typeface="Calibri"/>
                  <a:cs typeface="Calibri"/>
                  <a:sym typeface="Calibri"/>
                </a:rPr>
                <a:t>Implementation</a:t>
              </a:r>
              <a:endParaRPr/>
            </a:p>
            <a:p>
              <a:pPr algn="ctr"/>
              <a:r>
                <a:rPr lang="en-US" sz="2400" b="1">
                  <a:solidFill>
                    <a:srgbClr val="C00000"/>
                  </a:solidFill>
                  <a:latin typeface="Calibri"/>
                  <a:ea typeface="Calibri"/>
                  <a:cs typeface="Calibri"/>
                  <a:sym typeface="Calibri"/>
                </a:rPr>
                <a:t>(long term)</a:t>
              </a:r>
              <a:endParaRPr/>
            </a:p>
          </p:txBody>
        </p:sp>
      </p:grpSp>
      <p:sp>
        <p:nvSpPr>
          <p:cNvPr id="1009" name="Google Shape;1009;p67"/>
          <p:cNvSpPr txBox="1"/>
          <p:nvPr/>
        </p:nvSpPr>
        <p:spPr>
          <a:xfrm>
            <a:off x="1631504" y="908721"/>
            <a:ext cx="2580194" cy="461665"/>
          </a:xfrm>
          <a:prstGeom prst="rect">
            <a:avLst/>
          </a:prstGeom>
          <a:noFill/>
          <a:ln>
            <a:noFill/>
          </a:ln>
        </p:spPr>
        <p:txBody>
          <a:bodyPr spcFirstLastPara="1" wrap="square" lIns="91425" tIns="45700" rIns="91425" bIns="45700" anchor="t" anchorCtr="0">
            <a:noAutofit/>
          </a:bodyPr>
          <a:lstStyle/>
          <a:p>
            <a:r>
              <a:rPr lang="en-US" sz="2400" b="1">
                <a:solidFill>
                  <a:srgbClr val="000000"/>
                </a:solidFill>
                <a:latin typeface="Calibri"/>
                <a:ea typeface="Calibri"/>
                <a:cs typeface="Calibri"/>
                <a:sym typeface="Calibri"/>
              </a:rPr>
              <a:t>Two broad phases:</a:t>
            </a:r>
            <a:endParaRPr/>
          </a:p>
        </p:txBody>
      </p:sp>
      <p:sp>
        <p:nvSpPr>
          <p:cNvPr id="1010" name="Google Shape;1010;p67"/>
          <p:cNvSpPr txBox="1"/>
          <p:nvPr/>
        </p:nvSpPr>
        <p:spPr>
          <a:xfrm>
            <a:off x="4350653" y="1268761"/>
            <a:ext cx="7433859" cy="2374837"/>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Orientation &amp; planning, with stakeholder involvement;</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Applying the mitigation hierarchy;</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Quantifying residual impacts and offset needs;</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Determining offset options: sites, activities;</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Designing final offset: prepare Biodiversity Offset Management Plan</a:t>
            </a:r>
            <a:endParaRPr dirty="0"/>
          </a:p>
        </p:txBody>
      </p:sp>
      <p:sp>
        <p:nvSpPr>
          <p:cNvPr id="1011" name="Google Shape;1011;p67"/>
          <p:cNvSpPr txBox="1"/>
          <p:nvPr/>
        </p:nvSpPr>
        <p:spPr>
          <a:xfrm>
            <a:off x="4367807" y="3933056"/>
            <a:ext cx="7416705" cy="2374837"/>
          </a:xfrm>
          <a:prstGeom prst="rect">
            <a:avLst/>
          </a:prstGeom>
          <a:noFill/>
          <a:ln w="952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Establishing appropriate governance, roles &amp; responsibilities of mitigation, with stakeholder involvement;</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Ensuring adequate, sustainable financing and resources;</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Establishing operations and management;</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Implementing management plan  - adaptively</a:t>
            </a:r>
            <a:endParaRPr dirty="0"/>
          </a:p>
          <a:p>
            <a:pPr marL="533400" indent="-533400">
              <a:lnSpc>
                <a:spcPct val="120000"/>
              </a:lnSpc>
              <a:buClr>
                <a:srgbClr val="000000"/>
              </a:buClr>
              <a:buSzPts val="2000"/>
              <a:buFont typeface="Arial"/>
              <a:buChar char="•"/>
            </a:pPr>
            <a:r>
              <a:rPr lang="en-US" sz="2000" dirty="0">
                <a:solidFill>
                  <a:srgbClr val="000000"/>
                </a:solidFill>
                <a:ea typeface="Arial"/>
                <a:cs typeface="Arial"/>
                <a:sym typeface="Arial"/>
              </a:rPr>
              <a:t>Monitoring and evaluation.</a:t>
            </a:r>
            <a:endParaRPr dirty="0"/>
          </a:p>
        </p:txBody>
      </p:sp>
      <p:cxnSp>
        <p:nvCxnSpPr>
          <p:cNvPr id="1012" name="Google Shape;1012;p67"/>
          <p:cNvCxnSpPr/>
          <p:nvPr/>
        </p:nvCxnSpPr>
        <p:spPr>
          <a:xfrm rot="10800000">
            <a:off x="2807060" y="2706603"/>
            <a:ext cx="0" cy="1143000"/>
          </a:xfrm>
          <a:prstGeom prst="straightConnector1">
            <a:avLst/>
          </a:prstGeom>
          <a:noFill/>
          <a:ln w="9525" cap="flat" cmpd="sng">
            <a:solidFill>
              <a:schemeClr val="dk1"/>
            </a:solidFill>
            <a:prstDash val="solid"/>
            <a:round/>
            <a:headEnd type="triangle" w="med" len="med"/>
            <a:tailEnd type="triangle" w="med" len="med"/>
          </a:ln>
        </p:spPr>
      </p:cxnSp>
      <p:sp>
        <p:nvSpPr>
          <p:cNvPr id="1013" name="Google Shape;1013;p67"/>
          <p:cNvSpPr/>
          <p:nvPr/>
        </p:nvSpPr>
        <p:spPr>
          <a:xfrm>
            <a:off x="3180184" y="97469"/>
            <a:ext cx="7596336" cy="480131"/>
          </a:xfrm>
          <a:prstGeom prst="rect">
            <a:avLst/>
          </a:prstGeom>
          <a:noFill/>
          <a:ln>
            <a:noFill/>
          </a:ln>
        </p:spPr>
        <p:txBody>
          <a:bodyPr spcFirstLastPara="1" wrap="square" lIns="91425" tIns="45700" rIns="91425" bIns="45700" anchor="t" anchorCtr="0">
            <a:noAutofit/>
          </a:bodyPr>
          <a:lstStyle/>
          <a:p>
            <a:pPr algn="ctr">
              <a:lnSpc>
                <a:spcPct val="90000"/>
              </a:lnSpc>
            </a:pPr>
            <a:r>
              <a:rPr lang="en-US" sz="2800" dirty="0">
                <a:solidFill>
                  <a:srgbClr val="FFFFFF"/>
                </a:solidFill>
                <a:latin typeface="Arial"/>
                <a:ea typeface="Arial"/>
                <a:cs typeface="Arial"/>
                <a:sym typeface="Arial"/>
              </a:rPr>
              <a:t>Typical stages with mitigation</a:t>
            </a:r>
            <a:endParaRPr sz="2800"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89007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6"/>
          <p:cNvSpPr txBox="1">
            <a:spLocks noChangeArrowheads="1"/>
          </p:cNvSpPr>
          <p:nvPr/>
        </p:nvSpPr>
        <p:spPr bwMode="auto">
          <a:xfrm>
            <a:off x="1138844" y="143343"/>
            <a:ext cx="8639694" cy="535531"/>
          </a:xfrm>
          <a:prstGeom prst="rect">
            <a:avLst/>
          </a:prstGeom>
          <a:noFill/>
          <a:ln w="9525">
            <a:noFill/>
            <a:miter lim="800000"/>
            <a:headEnd/>
            <a:tailEnd/>
          </a:ln>
        </p:spPr>
        <p:txBody>
          <a:bodyPr wrap="square">
            <a:spAutoFit/>
          </a:bodyPr>
          <a:lstStyle/>
          <a:p>
            <a:pPr algn="ctr" eaLnBrk="0" hangingPunct="0">
              <a:lnSpc>
                <a:spcPct val="90000"/>
              </a:lnSpc>
            </a:pPr>
            <a:r>
              <a:rPr lang="en-US" sz="3200" dirty="0">
                <a:solidFill>
                  <a:schemeClr val="bg1"/>
                </a:solidFill>
                <a:latin typeface="Calibri" pitchFamily="34" charset="0"/>
                <a:ea typeface="MS PGothic" pitchFamily="34" charset="-128"/>
                <a:cs typeface="Calibri" pitchFamily="34" charset="0"/>
              </a:rPr>
              <a:t>Key scientific /technical issues for offset design</a:t>
            </a:r>
          </a:p>
        </p:txBody>
      </p:sp>
      <p:sp>
        <p:nvSpPr>
          <p:cNvPr id="16" name="TextBox 15"/>
          <p:cNvSpPr txBox="1"/>
          <p:nvPr/>
        </p:nvSpPr>
        <p:spPr>
          <a:xfrm>
            <a:off x="355600" y="1032446"/>
            <a:ext cx="6216650" cy="5068054"/>
          </a:xfrm>
          <a:prstGeom prst="rect">
            <a:avLst/>
          </a:prstGeom>
          <a:solidFill>
            <a:schemeClr val="bg1">
              <a:lumMod val="85000"/>
            </a:schemeClr>
          </a:solidFill>
        </p:spPr>
        <p:txBody>
          <a:bodyPr wrap="square" rtlCol="0">
            <a:spAutoFit/>
          </a:bodyPr>
          <a:lstStyle/>
          <a:p>
            <a:pPr>
              <a:spcAft>
                <a:spcPts val="600"/>
              </a:spcAft>
            </a:pPr>
            <a:r>
              <a:rPr lang="en-US" sz="2000" b="1" dirty="0">
                <a:solidFill>
                  <a:schemeClr val="accent4">
                    <a:lumMod val="75000"/>
                  </a:schemeClr>
                </a:solidFill>
                <a:cs typeface="Arial" pitchFamily="34" charset="0"/>
              </a:rPr>
              <a:t>Assessing No Net Loss/ Net Gain: </a:t>
            </a:r>
          </a:p>
          <a:p>
            <a:pPr lvl="1" indent="-220663">
              <a:spcAft>
                <a:spcPts val="600"/>
              </a:spcAft>
              <a:buFont typeface="Arial" pitchFamily="34" charset="0"/>
              <a:buChar char="•"/>
            </a:pPr>
            <a:r>
              <a:rPr lang="en-US" sz="2000" dirty="0">
                <a:solidFill>
                  <a:schemeClr val="accent4">
                    <a:lumMod val="75000"/>
                  </a:schemeClr>
                </a:solidFill>
                <a:cs typeface="Arial" pitchFamily="34" charset="0"/>
              </a:rPr>
              <a:t>NNL/NG of what? How to cater for complex biodiversity and different values? What can be exchanged for what?</a:t>
            </a:r>
          </a:p>
          <a:p>
            <a:pPr lvl="1" indent="-220663">
              <a:spcAft>
                <a:spcPts val="600"/>
              </a:spcAft>
              <a:buFont typeface="Arial" pitchFamily="34" charset="0"/>
              <a:buChar char="•"/>
            </a:pPr>
            <a:r>
              <a:rPr lang="en-US" sz="2000" dirty="0">
                <a:solidFill>
                  <a:schemeClr val="accent4">
                    <a:lumMod val="75000"/>
                  </a:schemeClr>
                </a:solidFill>
                <a:cs typeface="Arial" pitchFamily="34" charset="0"/>
              </a:rPr>
              <a:t>NNL/NG relative to what? The reference scenario is essential – do we use a target? A counterfactual? …..! </a:t>
            </a:r>
          </a:p>
          <a:p>
            <a:pPr lvl="1" indent="-220663">
              <a:spcAft>
                <a:spcPts val="600"/>
              </a:spcAft>
              <a:buFont typeface="Arial" pitchFamily="34" charset="0"/>
              <a:buChar char="•"/>
            </a:pPr>
            <a:r>
              <a:rPr lang="en-US" sz="2000" dirty="0">
                <a:solidFill>
                  <a:schemeClr val="accent4">
                    <a:lumMod val="75000"/>
                  </a:schemeClr>
                </a:solidFill>
                <a:cs typeface="Arial" pitchFamily="34" charset="0"/>
              </a:rPr>
              <a:t>How much is being lost and gained? Need appropriate metrics!</a:t>
            </a:r>
          </a:p>
          <a:p>
            <a:pPr lvl="1" indent="-220663">
              <a:spcAft>
                <a:spcPts val="600"/>
              </a:spcAft>
              <a:buFont typeface="Arial" pitchFamily="34" charset="0"/>
              <a:buChar char="•"/>
            </a:pPr>
            <a:r>
              <a:rPr lang="en-US" sz="2000" dirty="0">
                <a:solidFill>
                  <a:schemeClr val="accent4">
                    <a:lumMod val="75000"/>
                  </a:schemeClr>
                </a:solidFill>
                <a:cs typeface="Arial" pitchFamily="34" charset="0"/>
              </a:rPr>
              <a:t>How is timing considered, and risk?</a:t>
            </a:r>
          </a:p>
          <a:p>
            <a:pPr>
              <a:spcBef>
                <a:spcPts val="1000"/>
              </a:spcBef>
              <a:spcAft>
                <a:spcPts val="600"/>
              </a:spcAft>
            </a:pPr>
            <a:r>
              <a:rPr lang="en-US" sz="2000" b="1" dirty="0">
                <a:solidFill>
                  <a:srgbClr val="C00000"/>
                </a:solidFill>
                <a:cs typeface="Arial" pitchFamily="34" charset="0"/>
              </a:rPr>
              <a:t>Defining</a:t>
            </a:r>
            <a:r>
              <a:rPr lang="en-US" sz="2000" dirty="0">
                <a:solidFill>
                  <a:srgbClr val="C00000"/>
                </a:solidFill>
                <a:cs typeface="Arial" pitchFamily="34" charset="0"/>
              </a:rPr>
              <a:t> l</a:t>
            </a:r>
            <a:r>
              <a:rPr lang="en-US" sz="2000" b="1" dirty="0">
                <a:solidFill>
                  <a:srgbClr val="C00000"/>
                </a:solidFill>
                <a:cs typeface="Arial" pitchFamily="34" charset="0"/>
              </a:rPr>
              <a:t>imits</a:t>
            </a:r>
          </a:p>
          <a:p>
            <a:pPr lvl="1" indent="-220663">
              <a:spcAft>
                <a:spcPts val="600"/>
              </a:spcAft>
              <a:buFont typeface="Arial" pitchFamily="34" charset="0"/>
              <a:buChar char="•"/>
            </a:pPr>
            <a:r>
              <a:rPr lang="en-US" sz="2000" dirty="0">
                <a:solidFill>
                  <a:schemeClr val="accent2">
                    <a:lumMod val="50000"/>
                  </a:schemeClr>
                </a:solidFill>
                <a:cs typeface="Arial" pitchFamily="34" charset="0"/>
              </a:rPr>
              <a:t>How to establish whether an offset is appropriate?</a:t>
            </a:r>
          </a:p>
          <a:p>
            <a:pPr lvl="1" indent="-220663">
              <a:spcAft>
                <a:spcPts val="600"/>
              </a:spcAft>
              <a:buFont typeface="Arial" pitchFamily="34" charset="0"/>
              <a:buChar char="•"/>
            </a:pPr>
            <a:r>
              <a:rPr lang="en-US" sz="2000" dirty="0">
                <a:solidFill>
                  <a:schemeClr val="accent2">
                    <a:lumMod val="50000"/>
                  </a:schemeClr>
                </a:solidFill>
                <a:cs typeface="Arial" pitchFamily="34" charset="0"/>
              </a:rPr>
              <a:t>Which impacts are non-</a:t>
            </a:r>
            <a:r>
              <a:rPr lang="en-US" sz="2000" dirty="0" err="1">
                <a:solidFill>
                  <a:schemeClr val="accent2">
                    <a:lumMod val="50000"/>
                  </a:schemeClr>
                </a:solidFill>
                <a:cs typeface="Arial" pitchFamily="34" charset="0"/>
              </a:rPr>
              <a:t>offsetable</a:t>
            </a:r>
            <a:r>
              <a:rPr lang="en-US" sz="2000" dirty="0">
                <a:solidFill>
                  <a:schemeClr val="accent2">
                    <a:lumMod val="50000"/>
                  </a:schemeClr>
                </a:solidFill>
                <a:cs typeface="Arial" pitchFamily="34" charset="0"/>
              </a:rPr>
              <a:t>? </a:t>
            </a:r>
          </a:p>
          <a:p>
            <a:pPr lvl="1" indent="-220663">
              <a:spcAft>
                <a:spcPts val="600"/>
              </a:spcAft>
              <a:buFont typeface="Arial" pitchFamily="34" charset="0"/>
              <a:buChar char="•"/>
            </a:pPr>
            <a:r>
              <a:rPr lang="en-US" sz="2000" dirty="0">
                <a:solidFill>
                  <a:schemeClr val="accent2">
                    <a:lumMod val="50000"/>
                  </a:schemeClr>
                </a:solidFill>
                <a:cs typeface="Arial" pitchFamily="34" charset="0"/>
              </a:rPr>
              <a:t>The importance of avoidance &amp; NNL feasibility</a:t>
            </a:r>
          </a:p>
          <a:p>
            <a:pPr lvl="1" indent="-220663">
              <a:spcAft>
                <a:spcPts val="600"/>
              </a:spcAft>
              <a:buFont typeface="Arial" pitchFamily="34" charset="0"/>
              <a:buChar char="•"/>
            </a:pPr>
            <a:endParaRPr lang="en-GB" sz="1000" dirty="0">
              <a:solidFill>
                <a:schemeClr val="accent2">
                  <a:lumMod val="50000"/>
                </a:schemeClr>
              </a:solidFill>
              <a:cs typeface="Arial" pitchFamily="34" charset="0"/>
            </a:endParaRPr>
          </a:p>
        </p:txBody>
      </p:sp>
      <p:sp>
        <p:nvSpPr>
          <p:cNvPr id="9" name="Rectangle 8"/>
          <p:cNvSpPr/>
          <p:nvPr/>
        </p:nvSpPr>
        <p:spPr>
          <a:xfrm>
            <a:off x="6826250" y="1382811"/>
            <a:ext cx="5212542" cy="3683060"/>
          </a:xfrm>
          <a:prstGeom prst="rect">
            <a:avLst/>
          </a:prstGeom>
          <a:solidFill>
            <a:schemeClr val="bg1">
              <a:lumMod val="85000"/>
            </a:schemeClr>
          </a:solidFill>
        </p:spPr>
        <p:txBody>
          <a:bodyPr wrap="square">
            <a:spAutoFit/>
          </a:bodyPr>
          <a:lstStyle/>
          <a:p>
            <a:pPr>
              <a:spcBef>
                <a:spcPts val="1000"/>
              </a:spcBef>
              <a:spcAft>
                <a:spcPts val="600"/>
              </a:spcAft>
            </a:pPr>
            <a:r>
              <a:rPr lang="en-US" sz="2000" b="1" dirty="0">
                <a:solidFill>
                  <a:srgbClr val="0000FF"/>
                </a:solidFill>
                <a:cs typeface="Arial" pitchFamily="34" charset="0"/>
              </a:rPr>
              <a:t>Additionality</a:t>
            </a:r>
          </a:p>
          <a:p>
            <a:pPr lvl="1" indent="-220663">
              <a:spcAft>
                <a:spcPts val="600"/>
              </a:spcAft>
              <a:buFont typeface="Arial" pitchFamily="34" charset="0"/>
              <a:buChar char="•"/>
            </a:pPr>
            <a:r>
              <a:rPr lang="en-US" sz="2000" dirty="0">
                <a:solidFill>
                  <a:srgbClr val="0000FF"/>
                </a:solidFill>
                <a:cs typeface="Arial" pitchFamily="34" charset="0"/>
              </a:rPr>
              <a:t>What counts as a gain, and how can it be achieved?</a:t>
            </a:r>
          </a:p>
          <a:p>
            <a:pPr lvl="1" indent="-220663">
              <a:spcAft>
                <a:spcPts val="600"/>
              </a:spcAft>
              <a:buFont typeface="Arial" pitchFamily="34" charset="0"/>
              <a:buChar char="•"/>
            </a:pPr>
            <a:r>
              <a:rPr lang="en-US" sz="2000" dirty="0" err="1">
                <a:solidFill>
                  <a:srgbClr val="0000FF"/>
                </a:solidFill>
                <a:cs typeface="Arial" pitchFamily="34" charset="0"/>
              </a:rPr>
              <a:t>Additionality</a:t>
            </a:r>
            <a:r>
              <a:rPr lang="en-US" sz="2000" dirty="0">
                <a:solidFill>
                  <a:srgbClr val="0000FF"/>
                </a:solidFill>
                <a:cs typeface="Arial" pitchFamily="34" charset="0"/>
              </a:rPr>
              <a:t> and protected areas?</a:t>
            </a:r>
          </a:p>
          <a:p>
            <a:pPr lvl="1" indent="-220663">
              <a:spcAft>
                <a:spcPts val="600"/>
              </a:spcAft>
              <a:buFont typeface="Arial" pitchFamily="34" charset="0"/>
              <a:buChar char="•"/>
            </a:pPr>
            <a:endParaRPr lang="en-US" sz="1000" dirty="0">
              <a:solidFill>
                <a:srgbClr val="0000FF"/>
              </a:solidFill>
              <a:cs typeface="Arial" pitchFamily="34" charset="0"/>
            </a:endParaRPr>
          </a:p>
          <a:p>
            <a:pPr>
              <a:spcBef>
                <a:spcPts val="1000"/>
              </a:spcBef>
              <a:spcAft>
                <a:spcPts val="600"/>
              </a:spcAft>
            </a:pPr>
            <a:r>
              <a:rPr lang="en-US" sz="2000" dirty="0">
                <a:solidFill>
                  <a:srgbClr val="0000FF"/>
                </a:solidFill>
                <a:cs typeface="Arial" pitchFamily="34" charset="0"/>
              </a:rPr>
              <a:t> </a:t>
            </a:r>
            <a:r>
              <a:rPr lang="en-US" sz="2000" b="1" dirty="0">
                <a:solidFill>
                  <a:schemeClr val="accent6">
                    <a:lumMod val="50000"/>
                  </a:schemeClr>
                </a:solidFill>
                <a:cs typeface="Arial" pitchFamily="34" charset="0"/>
              </a:rPr>
              <a:t>Landscape context and spatial planning</a:t>
            </a:r>
          </a:p>
          <a:p>
            <a:pPr lvl="1" indent="-220663">
              <a:spcAft>
                <a:spcPts val="600"/>
              </a:spcAft>
              <a:buFont typeface="Arial" pitchFamily="34" charset="0"/>
              <a:buChar char="•"/>
            </a:pPr>
            <a:r>
              <a:rPr lang="en-US" sz="2000" dirty="0">
                <a:solidFill>
                  <a:schemeClr val="accent6">
                    <a:lumMod val="75000"/>
                  </a:schemeClr>
                </a:solidFill>
                <a:cs typeface="Arial" pitchFamily="34" charset="0"/>
              </a:rPr>
              <a:t>Where should development be avoided altogether (no go)?</a:t>
            </a:r>
          </a:p>
          <a:p>
            <a:pPr lvl="1" indent="-220663">
              <a:spcAft>
                <a:spcPts val="600"/>
              </a:spcAft>
              <a:buFont typeface="Arial" pitchFamily="34" charset="0"/>
              <a:buChar char="•"/>
            </a:pPr>
            <a:r>
              <a:rPr lang="en-US" sz="2000" dirty="0">
                <a:solidFill>
                  <a:schemeClr val="accent6">
                    <a:lumMod val="75000"/>
                  </a:schemeClr>
                </a:solidFill>
                <a:cs typeface="Arial" pitchFamily="34" charset="0"/>
              </a:rPr>
              <a:t>Where do losses and gains occur in space?</a:t>
            </a:r>
          </a:p>
          <a:p>
            <a:pPr lvl="1" indent="-220663">
              <a:buFont typeface="Arial" pitchFamily="34" charset="0"/>
              <a:buChar char="•"/>
            </a:pPr>
            <a:r>
              <a:rPr lang="en-US" sz="2000" dirty="0">
                <a:solidFill>
                  <a:schemeClr val="accent6">
                    <a:lumMod val="75000"/>
                  </a:schemeClr>
                </a:solidFill>
                <a:cs typeface="Arial" pitchFamily="34" charset="0"/>
              </a:rPr>
              <a:t>Where best to locate offsets?</a:t>
            </a:r>
          </a:p>
        </p:txBody>
      </p:sp>
    </p:spTree>
    <p:extLst>
      <p:ext uri="{BB962C8B-B14F-4D97-AF65-F5344CB8AC3E}">
        <p14:creationId xmlns:p14="http://schemas.microsoft.com/office/powerpoint/2010/main" val="1888259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Key concepts</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46511" y="2771345"/>
            <a:ext cx="8338375" cy="707886"/>
          </a:xfrm>
          <a:prstGeom prst="rect">
            <a:avLst/>
          </a:prstGeom>
          <a:noFill/>
        </p:spPr>
        <p:txBody>
          <a:bodyPr wrap="square" rtlCol="0">
            <a:spAutoFit/>
          </a:bodyPr>
          <a:lstStyle/>
          <a:p>
            <a:pPr algn="ctr" defTabSz="768111"/>
            <a:r>
              <a:rPr lang="fr-FR" sz="4000" b="1" dirty="0">
                <a:latin typeface="Calibri" panose="020F0502020204030204" pitchFamily="34" charset="0"/>
              </a:rPr>
              <a:t>Limits to </a:t>
            </a:r>
            <a:r>
              <a:rPr lang="fr-FR" sz="4000" b="1" dirty="0" err="1">
                <a:latin typeface="Calibri" panose="020F0502020204030204" pitchFamily="34" charset="0"/>
              </a:rPr>
              <a:t>what</a:t>
            </a:r>
            <a:r>
              <a:rPr lang="fr-FR" sz="4000" b="1" dirty="0">
                <a:latin typeface="Calibri" panose="020F0502020204030204" pitchFamily="34" charset="0"/>
              </a:rPr>
              <a:t> can </a:t>
            </a:r>
            <a:r>
              <a:rPr lang="fr-FR" sz="4000" b="1" dirty="0" err="1">
                <a:latin typeface="Calibri" panose="020F0502020204030204" pitchFamily="34" charset="0"/>
              </a:rPr>
              <a:t>be</a:t>
            </a:r>
            <a:r>
              <a:rPr lang="fr-FR" sz="4000" b="1" dirty="0">
                <a:latin typeface="Calibri" panose="020F0502020204030204" pitchFamily="34" charset="0"/>
              </a:rPr>
              <a:t> offset</a:t>
            </a:r>
          </a:p>
        </p:txBody>
      </p:sp>
    </p:spTree>
    <p:extLst>
      <p:ext uri="{BB962C8B-B14F-4D97-AF65-F5344CB8AC3E}">
        <p14:creationId xmlns:p14="http://schemas.microsoft.com/office/powerpoint/2010/main" val="344916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23" name="TextBox 22">
            <a:extLst>
              <a:ext uri="{FF2B5EF4-FFF2-40B4-BE49-F238E27FC236}">
                <a16:creationId xmlns:a16="http://schemas.microsoft.com/office/drawing/2014/main" id="{F605AACF-CC4B-41B6-B694-0AF6B95AE872}"/>
              </a:ext>
            </a:extLst>
          </p:cNvPr>
          <p:cNvSpPr txBox="1"/>
          <p:nvPr/>
        </p:nvSpPr>
        <p:spPr>
          <a:xfrm>
            <a:off x="870012" y="104457"/>
            <a:ext cx="11464601" cy="553998"/>
          </a:xfrm>
          <a:prstGeom prst="rect">
            <a:avLst/>
          </a:prstGeom>
          <a:noFill/>
        </p:spPr>
        <p:txBody>
          <a:bodyPr wrap="square" rtlCol="0">
            <a:spAutoFit/>
          </a:bodyPr>
          <a:lstStyle/>
          <a:p>
            <a:r>
              <a:rPr lang="en-US" sz="3000" dirty="0">
                <a:solidFill>
                  <a:schemeClr val="bg1"/>
                </a:solidFill>
                <a:latin typeface="Arial" pitchFamily="34" charset="0"/>
                <a:cs typeface="Arial" pitchFamily="34" charset="0"/>
              </a:rPr>
              <a:t>There are limits to what can be offset…</a:t>
            </a:r>
            <a:endParaRPr lang="en-GB" sz="3000" dirty="0">
              <a:solidFill>
                <a:schemeClr val="bg1"/>
              </a:solidFill>
              <a:latin typeface="Arial" pitchFamily="34" charset="0"/>
              <a:cs typeface="Arial" pitchFamily="34" charset="0"/>
            </a:endParaRPr>
          </a:p>
        </p:txBody>
      </p:sp>
      <p:sp>
        <p:nvSpPr>
          <p:cNvPr id="24" name="TextBox 23">
            <a:extLst>
              <a:ext uri="{FF2B5EF4-FFF2-40B4-BE49-F238E27FC236}">
                <a16:creationId xmlns:a16="http://schemas.microsoft.com/office/drawing/2014/main" id="{4C6AA34E-FC6A-4BCD-A31E-3DC7A31EF025}"/>
              </a:ext>
            </a:extLst>
          </p:cNvPr>
          <p:cNvSpPr txBox="1"/>
          <p:nvPr/>
        </p:nvSpPr>
        <p:spPr>
          <a:xfrm>
            <a:off x="1905001" y="886064"/>
            <a:ext cx="8161447" cy="1354217"/>
          </a:xfrm>
          <a:prstGeom prst="rect">
            <a:avLst/>
          </a:prstGeom>
          <a:noFill/>
        </p:spPr>
        <p:txBody>
          <a:bodyPr wrap="square" rtlCol="0">
            <a:spAutoFit/>
          </a:bodyPr>
          <a:lstStyle/>
          <a:p>
            <a:pPr algn="ctr"/>
            <a:r>
              <a:rPr lang="en-US" sz="2400" b="1" dirty="0">
                <a:latin typeface="Arial" pitchFamily="34" charset="0"/>
                <a:cs typeface="Arial" pitchFamily="34" charset="0"/>
              </a:rPr>
              <a:t>WHY? </a:t>
            </a:r>
            <a:r>
              <a:rPr lang="en-US" sz="2400" dirty="0">
                <a:latin typeface="Arial" pitchFamily="34" charset="0"/>
                <a:cs typeface="Arial" pitchFamily="34" charset="0"/>
              </a:rPr>
              <a:t>Some biodiversity is irreplaceable and some damage is irreversible: No offset can replace the loss</a:t>
            </a:r>
            <a:r>
              <a:rPr lang="en-US" sz="2000" dirty="0">
                <a:latin typeface="Arial" pitchFamily="34" charset="0"/>
                <a:cs typeface="Arial" pitchFamily="34" charset="0"/>
              </a:rPr>
              <a:t>.</a:t>
            </a:r>
          </a:p>
          <a:p>
            <a:pPr algn="ctr"/>
            <a:endParaRPr lang="en-US" sz="1000" dirty="0">
              <a:latin typeface="Arial" pitchFamily="34" charset="0"/>
              <a:cs typeface="Arial" pitchFamily="34" charset="0"/>
            </a:endParaRPr>
          </a:p>
          <a:p>
            <a:pPr algn="ctr"/>
            <a:r>
              <a:rPr lang="en-US" sz="2400" dirty="0">
                <a:solidFill>
                  <a:schemeClr val="tx2">
                    <a:lumMod val="60000"/>
                    <a:lumOff val="40000"/>
                  </a:schemeClr>
                </a:solidFill>
                <a:latin typeface="Arial" pitchFamily="34" charset="0"/>
                <a:cs typeface="Arial" pitchFamily="34" charset="0"/>
                <a:sym typeface="Wingdings" pitchFamily="2" charset="2"/>
              </a:rPr>
              <a:t> Extreme example:</a:t>
            </a:r>
            <a:r>
              <a:rPr lang="en-US" sz="2400" dirty="0">
                <a:solidFill>
                  <a:schemeClr val="tx2">
                    <a:lumMod val="60000"/>
                    <a:lumOff val="40000"/>
                  </a:schemeClr>
                </a:solidFill>
                <a:latin typeface="Arial" pitchFamily="34" charset="0"/>
                <a:cs typeface="Arial" pitchFamily="34" charset="0"/>
              </a:rPr>
              <a:t> </a:t>
            </a:r>
            <a:r>
              <a:rPr lang="en-US" sz="2400" b="1" dirty="0">
                <a:solidFill>
                  <a:schemeClr val="tx2">
                    <a:lumMod val="60000"/>
                    <a:lumOff val="40000"/>
                  </a:schemeClr>
                </a:solidFill>
                <a:latin typeface="Arial" pitchFamily="34" charset="0"/>
                <a:cs typeface="Arial" pitchFamily="34" charset="0"/>
              </a:rPr>
              <a:t>SPECIES EXTINCTION</a:t>
            </a:r>
            <a:r>
              <a:rPr lang="en-US" sz="2000" b="1" dirty="0">
                <a:solidFill>
                  <a:schemeClr val="tx2">
                    <a:lumMod val="60000"/>
                    <a:lumOff val="40000"/>
                  </a:schemeClr>
                </a:solidFill>
                <a:latin typeface="Arial" pitchFamily="34" charset="0"/>
                <a:cs typeface="Arial" pitchFamily="34" charset="0"/>
              </a:rPr>
              <a:t> </a:t>
            </a:r>
            <a:endParaRPr lang="en-GB" dirty="0">
              <a:solidFill>
                <a:schemeClr val="tx2">
                  <a:lumMod val="60000"/>
                  <a:lumOff val="40000"/>
                </a:schemeClr>
              </a:solidFill>
            </a:endParaRPr>
          </a:p>
        </p:txBody>
      </p:sp>
      <p:sp>
        <p:nvSpPr>
          <p:cNvPr id="25" name="Rectangle 24">
            <a:extLst>
              <a:ext uri="{FF2B5EF4-FFF2-40B4-BE49-F238E27FC236}">
                <a16:creationId xmlns:a16="http://schemas.microsoft.com/office/drawing/2014/main" id="{741A2C18-FB4A-4512-9140-0FCDE16188AE}"/>
              </a:ext>
            </a:extLst>
          </p:cNvPr>
          <p:cNvSpPr/>
          <p:nvPr/>
        </p:nvSpPr>
        <p:spPr>
          <a:xfrm>
            <a:off x="1402080" y="2308089"/>
            <a:ext cx="8950008" cy="3580402"/>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33">
            <a:extLst>
              <a:ext uri="{FF2B5EF4-FFF2-40B4-BE49-F238E27FC236}">
                <a16:creationId xmlns:a16="http://schemas.microsoft.com/office/drawing/2014/main" id="{BC9863F9-4737-4FDD-8A7D-469D890320E4}"/>
              </a:ext>
            </a:extLst>
          </p:cNvPr>
          <p:cNvGrpSpPr/>
          <p:nvPr/>
        </p:nvGrpSpPr>
        <p:grpSpPr>
          <a:xfrm>
            <a:off x="1828800" y="2404011"/>
            <a:ext cx="8523288" cy="3916887"/>
            <a:chOff x="392112" y="2259012"/>
            <a:chExt cx="8523288" cy="4294188"/>
          </a:xfrm>
        </p:grpSpPr>
        <p:graphicFrame>
          <p:nvGraphicFramePr>
            <p:cNvPr id="27" name="Object 26">
              <a:extLst>
                <a:ext uri="{FF2B5EF4-FFF2-40B4-BE49-F238E27FC236}">
                  <a16:creationId xmlns:a16="http://schemas.microsoft.com/office/drawing/2014/main" id="{278E4135-7970-48F9-A6F2-472F2776F467}"/>
                </a:ext>
              </a:extLst>
            </p:cNvPr>
            <p:cNvGraphicFramePr>
              <a:graphicFrameLocks noChangeAspect="1"/>
            </p:cNvGraphicFramePr>
            <p:nvPr/>
          </p:nvGraphicFramePr>
          <p:xfrm>
            <a:off x="392112" y="2259012"/>
            <a:ext cx="8523288" cy="4294188"/>
          </p:xfrm>
          <a:graphic>
            <a:graphicData uri="http://schemas.openxmlformats.org/presentationml/2006/ole">
              <mc:AlternateContent xmlns:mc="http://schemas.openxmlformats.org/markup-compatibility/2006">
                <mc:Choice xmlns:v="urn:schemas-microsoft-com:vml" Requires="v">
                  <p:oleObj spid="_x0000_s4786" name="Slide" r:id="rId4" imgW="4578200" imgH="3434927" progId="PowerPoint.Slide.8">
                    <p:embed/>
                  </p:oleObj>
                </mc:Choice>
                <mc:Fallback>
                  <p:oleObj name="Slide" r:id="rId4" imgW="4578200" imgH="3434927" progId="PowerPoint.Slide.8">
                    <p:embed/>
                    <p:pic>
                      <p:nvPicPr>
                        <p:cNvPr id="27" name="Object 26">
                          <a:extLst>
                            <a:ext uri="{FF2B5EF4-FFF2-40B4-BE49-F238E27FC236}">
                              <a16:creationId xmlns:a16="http://schemas.microsoft.com/office/drawing/2014/main" id="{278E4135-7970-48F9-A6F2-472F2776F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319" b="22862"/>
                        <a:stretch>
                          <a:fillRect/>
                        </a:stretch>
                      </p:blipFill>
                      <p:spPr bwMode="auto">
                        <a:xfrm>
                          <a:off x="392112" y="2259012"/>
                          <a:ext cx="8523288" cy="429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Rectangle 27">
              <a:extLst>
                <a:ext uri="{FF2B5EF4-FFF2-40B4-BE49-F238E27FC236}">
                  <a16:creationId xmlns:a16="http://schemas.microsoft.com/office/drawing/2014/main" id="{7DA99507-D853-4540-9882-0C942E5E5E74}"/>
                </a:ext>
              </a:extLst>
            </p:cNvPr>
            <p:cNvSpPr/>
            <p:nvPr/>
          </p:nvSpPr>
          <p:spPr>
            <a:xfrm>
              <a:off x="749300" y="4800600"/>
              <a:ext cx="4000500" cy="1214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Oval Callout 24">
              <a:extLst>
                <a:ext uri="{FF2B5EF4-FFF2-40B4-BE49-F238E27FC236}">
                  <a16:creationId xmlns:a16="http://schemas.microsoft.com/office/drawing/2014/main" id="{AD526FF7-F597-4B03-973F-01F75CB0DE7C}"/>
                </a:ext>
              </a:extLst>
            </p:cNvPr>
            <p:cNvSpPr/>
            <p:nvPr/>
          </p:nvSpPr>
          <p:spPr>
            <a:xfrm>
              <a:off x="749300" y="4565651"/>
              <a:ext cx="3365500" cy="1454149"/>
            </a:xfrm>
            <a:prstGeom prst="wedgeEllipseCallout">
              <a:avLst>
                <a:gd name="adj1" fmla="val -33822"/>
                <a:gd name="adj2" fmla="val -67103"/>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bg1"/>
                </a:solidFill>
              </a:endParaRPr>
            </a:p>
          </p:txBody>
        </p:sp>
        <p:sp>
          <p:nvSpPr>
            <p:cNvPr id="30" name="TextBox 8">
              <a:extLst>
                <a:ext uri="{FF2B5EF4-FFF2-40B4-BE49-F238E27FC236}">
                  <a16:creationId xmlns:a16="http://schemas.microsoft.com/office/drawing/2014/main" id="{E0DF4C8D-9271-4022-87E3-466373D355D7}"/>
                </a:ext>
              </a:extLst>
            </p:cNvPr>
            <p:cNvSpPr txBox="1">
              <a:spLocks noChangeArrowheads="1"/>
            </p:cNvSpPr>
            <p:nvPr/>
          </p:nvSpPr>
          <p:spPr bwMode="auto">
            <a:xfrm>
              <a:off x="896937" y="4884003"/>
              <a:ext cx="3065463" cy="830997"/>
            </a:xfrm>
            <a:prstGeom prst="rect">
              <a:avLst/>
            </a:prstGeom>
            <a:noFill/>
            <a:ln w="9525">
              <a:noFill/>
              <a:miter lim="800000"/>
              <a:headEnd/>
              <a:tailEnd/>
            </a:ln>
          </p:spPr>
          <p:txBody>
            <a:bodyPr wrap="square">
              <a:spAutoFit/>
            </a:bodyPr>
            <a:lstStyle/>
            <a:p>
              <a:pPr algn="ctr"/>
              <a:r>
                <a:rPr lang="en-ZA" sz="2400" b="1" dirty="0">
                  <a:solidFill>
                    <a:schemeClr val="bg1"/>
                  </a:solidFill>
                  <a:latin typeface="Calibri" pitchFamily="34" charset="0"/>
                </a:rPr>
                <a:t>Now let’s think about a biodiversity  offset...</a:t>
              </a:r>
              <a:endParaRPr lang="en-GB" sz="2400" b="1" dirty="0">
                <a:solidFill>
                  <a:schemeClr val="bg1"/>
                </a:solidFill>
                <a:latin typeface="Calibri" pitchFamily="34" charset="0"/>
              </a:endParaRPr>
            </a:p>
          </p:txBody>
        </p:sp>
        <p:sp>
          <p:nvSpPr>
            <p:cNvPr id="31" name="Rectangle 30">
              <a:extLst>
                <a:ext uri="{FF2B5EF4-FFF2-40B4-BE49-F238E27FC236}">
                  <a16:creationId xmlns:a16="http://schemas.microsoft.com/office/drawing/2014/main" id="{6936D671-2A7E-4AE1-B6C8-7D3B110F74CE}"/>
                </a:ext>
              </a:extLst>
            </p:cNvPr>
            <p:cNvSpPr/>
            <p:nvPr/>
          </p:nvSpPr>
          <p:spPr>
            <a:xfrm>
              <a:off x="3733800" y="2342346"/>
              <a:ext cx="3823483" cy="477054"/>
            </a:xfrm>
            <a:prstGeom prst="rect">
              <a:avLst/>
            </a:prstGeom>
          </p:spPr>
          <p:txBody>
            <a:bodyPr wrap="none">
              <a:spAutoFit/>
            </a:bodyPr>
            <a:lstStyle/>
            <a:p>
              <a:pPr algn="ctr"/>
              <a:r>
                <a:rPr lang="en-US" sz="2500" b="1" dirty="0">
                  <a:solidFill>
                    <a:schemeClr val="accent6">
                      <a:lumMod val="75000"/>
                    </a:schemeClr>
                  </a:solidFill>
                  <a:latin typeface="Arial" pitchFamily="34" charset="0"/>
                  <a:cs typeface="Arial" pitchFamily="34" charset="0"/>
                </a:rPr>
                <a:t>The last of their kind…..</a:t>
              </a:r>
              <a:endParaRPr lang="en-GB" sz="2500" b="1" dirty="0">
                <a:solidFill>
                  <a:schemeClr val="accent6">
                    <a:lumMod val="75000"/>
                  </a:schemeClr>
                </a:solidFill>
                <a:latin typeface="Arial" pitchFamily="34" charset="0"/>
                <a:cs typeface="Arial" pitchFamily="34" charset="0"/>
              </a:endParaRPr>
            </a:p>
          </p:txBody>
        </p:sp>
        <p:cxnSp>
          <p:nvCxnSpPr>
            <p:cNvPr id="32" name="Straight Arrow Connector 31">
              <a:extLst>
                <a:ext uri="{FF2B5EF4-FFF2-40B4-BE49-F238E27FC236}">
                  <a16:creationId xmlns:a16="http://schemas.microsoft.com/office/drawing/2014/main" id="{611D370C-AFF7-4CEF-A97C-13A30E980D39}"/>
                </a:ext>
              </a:extLst>
            </p:cNvPr>
            <p:cNvCxnSpPr/>
            <p:nvPr/>
          </p:nvCxnSpPr>
          <p:spPr>
            <a:xfrm>
              <a:off x="6019800" y="2819400"/>
              <a:ext cx="381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122D983-19E2-4324-9A70-CCAC7CD9483E}"/>
                </a:ext>
              </a:extLst>
            </p:cNvPr>
            <p:cNvCxnSpPr/>
            <p:nvPr/>
          </p:nvCxnSpPr>
          <p:spPr>
            <a:xfrm flipH="1">
              <a:off x="5181600" y="2819400"/>
              <a:ext cx="3048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2407F16-A704-4956-9869-E44AF5DB17CB}"/>
                </a:ext>
              </a:extLst>
            </p:cNvPr>
            <p:cNvCxnSpPr/>
            <p:nvPr/>
          </p:nvCxnSpPr>
          <p:spPr>
            <a:xfrm flipH="1">
              <a:off x="1219200" y="4495800"/>
              <a:ext cx="2362200" cy="16764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32F618-C093-42E3-B8B6-31B8C57828BE}"/>
                </a:ext>
              </a:extLst>
            </p:cNvPr>
            <p:cNvCxnSpPr/>
            <p:nvPr/>
          </p:nvCxnSpPr>
          <p:spPr>
            <a:xfrm>
              <a:off x="1066800" y="4572000"/>
              <a:ext cx="2514600" cy="14478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 Box 5">
              <a:extLst>
                <a:ext uri="{FF2B5EF4-FFF2-40B4-BE49-F238E27FC236}">
                  <a16:creationId xmlns:a16="http://schemas.microsoft.com/office/drawing/2014/main" id="{92732E1C-5EBE-40B2-85BA-CC5D93C7EB02}"/>
                </a:ext>
              </a:extLst>
            </p:cNvPr>
            <p:cNvSpPr txBox="1">
              <a:spLocks noChangeArrowheads="1"/>
            </p:cNvSpPr>
            <p:nvPr/>
          </p:nvSpPr>
          <p:spPr bwMode="auto">
            <a:xfrm>
              <a:off x="4294188" y="5278755"/>
              <a:ext cx="4572000" cy="738664"/>
            </a:xfrm>
            <a:prstGeom prst="rect">
              <a:avLst/>
            </a:prstGeom>
            <a:noFill/>
            <a:ln w="9525" algn="ctr">
              <a:noFill/>
              <a:miter lim="800000"/>
              <a:headEnd/>
              <a:tailEnd/>
            </a:ln>
          </p:spPr>
          <p:txBody>
            <a:bodyPr wrap="square">
              <a:spAutoFit/>
            </a:bodyPr>
            <a:lstStyle/>
            <a:p>
              <a:pPr algn="r">
                <a:spcBef>
                  <a:spcPct val="50000"/>
                </a:spcBef>
              </a:pPr>
              <a:r>
                <a:rPr lang="en-US" sz="1400" i="1" dirty="0">
                  <a:latin typeface="Calibri" pitchFamily="34" charset="0"/>
                </a:rPr>
                <a:t>Modified from Source: Tandberg, 1990; In: Turn over a new leaf – Green cartoons for CARE (ed. Mark Bryant). Publication of </a:t>
              </a:r>
              <a:r>
                <a:rPr lang="en-US" sz="1400" i="1" dirty="0" err="1">
                  <a:latin typeface="Calibri" pitchFamily="34" charset="0"/>
                </a:rPr>
                <a:t>Earthscan</a:t>
              </a:r>
              <a:r>
                <a:rPr lang="en-US" sz="1400" i="1" dirty="0">
                  <a:latin typeface="Calibri" pitchFamily="34" charset="0"/>
                </a:rPr>
                <a:t>, London.</a:t>
              </a:r>
            </a:p>
          </p:txBody>
        </p:sp>
      </p:grpSp>
    </p:spTree>
    <p:extLst>
      <p:ext uri="{BB962C8B-B14F-4D97-AF65-F5344CB8AC3E}">
        <p14:creationId xmlns:p14="http://schemas.microsoft.com/office/powerpoint/2010/main" val="25064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611" y="3492559"/>
            <a:ext cx="1942079" cy="205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7"/>
          <p:cNvSpPr txBox="1">
            <a:spLocks noChangeArrowheads="1"/>
          </p:cNvSpPr>
          <p:nvPr/>
        </p:nvSpPr>
        <p:spPr bwMode="auto">
          <a:xfrm>
            <a:off x="2351584" y="117476"/>
            <a:ext cx="604867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000000"/>
                </a:solidFill>
                <a:latin typeface="Arial" charset="0"/>
                <a:cs typeface="Arial" charset="0"/>
              </a:defRPr>
            </a:lvl1pPr>
            <a:lvl2pPr marL="742950" indent="-285750" eaLnBrk="0" hangingPunct="0">
              <a:defRPr sz="2800" b="1">
                <a:solidFill>
                  <a:srgbClr val="000000"/>
                </a:solidFill>
                <a:latin typeface="Arial" charset="0"/>
                <a:cs typeface="Arial" charset="0"/>
              </a:defRPr>
            </a:lvl2pPr>
            <a:lvl3pPr marL="1143000" indent="-228600" eaLnBrk="0" hangingPunct="0">
              <a:defRPr sz="2800" b="1">
                <a:solidFill>
                  <a:srgbClr val="000000"/>
                </a:solidFill>
                <a:latin typeface="Arial" charset="0"/>
                <a:cs typeface="Arial" charset="0"/>
              </a:defRPr>
            </a:lvl3pPr>
            <a:lvl4pPr marL="1600200" indent="-228600" eaLnBrk="0" hangingPunct="0">
              <a:defRPr sz="2800" b="1">
                <a:solidFill>
                  <a:srgbClr val="000000"/>
                </a:solidFill>
                <a:latin typeface="Arial" charset="0"/>
                <a:cs typeface="Arial" charset="0"/>
              </a:defRPr>
            </a:lvl4pPr>
            <a:lvl5pPr marL="2057400" indent="-228600" eaLnBrk="0" hangingPunct="0">
              <a:defRPr sz="2800" b="1">
                <a:solidFill>
                  <a:srgbClr val="000000"/>
                </a:solidFill>
                <a:latin typeface="Arial" charset="0"/>
                <a:cs typeface="Arial" charset="0"/>
              </a:defRPr>
            </a:lvl5pPr>
            <a:lvl6pPr marL="2514600" indent="-228600" eaLnBrk="0" fontAlgn="base" hangingPunct="0">
              <a:spcBef>
                <a:spcPct val="0"/>
              </a:spcBef>
              <a:spcAft>
                <a:spcPct val="0"/>
              </a:spcAft>
              <a:defRPr sz="2800" b="1">
                <a:solidFill>
                  <a:srgbClr val="000000"/>
                </a:solidFill>
                <a:latin typeface="Arial" charset="0"/>
                <a:cs typeface="Arial" charset="0"/>
              </a:defRPr>
            </a:lvl6pPr>
            <a:lvl7pPr marL="2971800" indent="-228600" eaLnBrk="0" fontAlgn="base" hangingPunct="0">
              <a:spcBef>
                <a:spcPct val="0"/>
              </a:spcBef>
              <a:spcAft>
                <a:spcPct val="0"/>
              </a:spcAft>
              <a:defRPr sz="2800" b="1">
                <a:solidFill>
                  <a:srgbClr val="000000"/>
                </a:solidFill>
                <a:latin typeface="Arial" charset="0"/>
                <a:cs typeface="Arial" charset="0"/>
              </a:defRPr>
            </a:lvl7pPr>
            <a:lvl8pPr marL="3429000" indent="-228600" eaLnBrk="0" fontAlgn="base" hangingPunct="0">
              <a:spcBef>
                <a:spcPct val="0"/>
              </a:spcBef>
              <a:spcAft>
                <a:spcPct val="0"/>
              </a:spcAft>
              <a:defRPr sz="2800" b="1">
                <a:solidFill>
                  <a:srgbClr val="000000"/>
                </a:solidFill>
                <a:latin typeface="Arial" charset="0"/>
                <a:cs typeface="Arial" charset="0"/>
              </a:defRPr>
            </a:lvl8pPr>
            <a:lvl9pPr marL="3886200" indent="-228600" eaLnBrk="0" fontAlgn="base" hangingPunct="0">
              <a:spcBef>
                <a:spcPct val="0"/>
              </a:spcBef>
              <a:spcAft>
                <a:spcPct val="0"/>
              </a:spcAft>
              <a:defRPr sz="2800" b="1">
                <a:solidFill>
                  <a:srgbClr val="000000"/>
                </a:solidFill>
                <a:latin typeface="Arial" charset="0"/>
                <a:cs typeface="Arial" charset="0"/>
              </a:defRPr>
            </a:lvl9pPr>
          </a:lstStyle>
          <a:p>
            <a:pPr algn="ctr" fontAlgn="base">
              <a:lnSpc>
                <a:spcPct val="90000"/>
              </a:lnSpc>
              <a:spcBef>
                <a:spcPct val="20000"/>
              </a:spcBef>
              <a:spcAft>
                <a:spcPct val="0"/>
              </a:spcAft>
            </a:pPr>
            <a:r>
              <a:rPr lang="en-US" altLang="en-US" b="0" dirty="0">
                <a:solidFill>
                  <a:srgbClr val="FFFFFF"/>
                </a:solidFill>
                <a:latin typeface="Arial" panose="020B0604020202020204" pitchFamily="34" charset="0"/>
                <a:ea typeface="ＭＳ Ｐゴシック" pitchFamily="34" charset="-128"/>
                <a:cs typeface="Arial" panose="020B0604020202020204" pitchFamily="34" charset="0"/>
              </a:rPr>
              <a:t>Some impacts cannot be offset</a:t>
            </a:r>
          </a:p>
        </p:txBody>
      </p:sp>
      <p:sp>
        <p:nvSpPr>
          <p:cNvPr id="26" name="TextBox 25"/>
          <p:cNvSpPr txBox="1"/>
          <p:nvPr/>
        </p:nvSpPr>
        <p:spPr>
          <a:xfrm>
            <a:off x="3223359" y="983779"/>
            <a:ext cx="8840042" cy="830997"/>
          </a:xfrm>
          <a:prstGeom prst="rect">
            <a:avLst/>
          </a:prstGeom>
          <a:noFill/>
        </p:spPr>
        <p:txBody>
          <a:bodyPr wrap="square" rtlCol="0">
            <a:spAutoFit/>
          </a:bodyPr>
          <a:lstStyle/>
          <a:p>
            <a:pPr algn="ctr"/>
            <a:r>
              <a:rPr lang="en-US" sz="2400" dirty="0">
                <a:cs typeface="Arial" panose="020B0604020202020204" pitchFamily="34" charset="0"/>
              </a:rPr>
              <a:t>Impacts on irreplaceable biodiversity found in very few places and biodiversity that’s highly threatened can generally not be offset.</a:t>
            </a:r>
            <a:endParaRPr lang="en-GB" sz="2400" dirty="0">
              <a:cs typeface="Arial" panose="020B0604020202020204" pitchFamily="34" charset="0"/>
            </a:endParaRPr>
          </a:p>
        </p:txBody>
      </p:sp>
      <p:pic>
        <p:nvPicPr>
          <p:cNvPr id="61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916" y="930206"/>
            <a:ext cx="2577718" cy="206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885" y="3090446"/>
            <a:ext cx="2760628" cy="338554"/>
          </a:xfrm>
          <a:prstGeom prst="rect">
            <a:avLst/>
          </a:prstGeom>
          <a:noFill/>
        </p:spPr>
        <p:txBody>
          <a:bodyPr wrap="none" rtlCol="0">
            <a:spAutoFit/>
          </a:bodyPr>
          <a:lstStyle/>
          <a:p>
            <a:r>
              <a:rPr lang="en-US" sz="1600" dirty="0">
                <a:cs typeface="Arial" panose="020B0604020202020204" pitchFamily="34" charset="0"/>
              </a:rPr>
              <a:t>Ecosystem found nowhere else</a:t>
            </a:r>
            <a:endParaRPr lang="en-GB" sz="1600" dirty="0">
              <a:cs typeface="Arial" panose="020B0604020202020204" pitchFamily="34" charset="0"/>
            </a:endParaRPr>
          </a:p>
        </p:txBody>
      </p:sp>
      <p:sp>
        <p:nvSpPr>
          <p:cNvPr id="27" name="TextBox 26"/>
          <p:cNvSpPr txBox="1"/>
          <p:nvPr/>
        </p:nvSpPr>
        <p:spPr>
          <a:xfrm>
            <a:off x="303563" y="5674285"/>
            <a:ext cx="2738955" cy="338554"/>
          </a:xfrm>
          <a:prstGeom prst="rect">
            <a:avLst/>
          </a:prstGeom>
          <a:noFill/>
        </p:spPr>
        <p:txBody>
          <a:bodyPr wrap="none" rtlCol="0">
            <a:spAutoFit/>
          </a:bodyPr>
          <a:lstStyle/>
          <a:p>
            <a:r>
              <a:rPr lang="en-US" sz="1600" dirty="0">
                <a:cs typeface="Arial" panose="020B0604020202020204" pitchFamily="34" charset="0"/>
              </a:rPr>
              <a:t>Critically endangered cockatoo</a:t>
            </a:r>
            <a:endParaRPr lang="en-GB" sz="1600" dirty="0">
              <a:cs typeface="Arial" panose="020B0604020202020204" pitchFamily="34" charset="0"/>
            </a:endParaRPr>
          </a:p>
        </p:txBody>
      </p:sp>
      <p:grpSp>
        <p:nvGrpSpPr>
          <p:cNvPr id="3" name="Group 2"/>
          <p:cNvGrpSpPr/>
          <p:nvPr/>
        </p:nvGrpSpPr>
        <p:grpSpPr>
          <a:xfrm>
            <a:off x="4553636" y="2833962"/>
            <a:ext cx="7638364" cy="3916507"/>
            <a:chOff x="2586401" y="2286000"/>
            <a:chExt cx="8537491" cy="4483644"/>
          </a:xfrm>
        </p:grpSpPr>
        <p:grpSp>
          <p:nvGrpSpPr>
            <p:cNvPr id="9" name="Group 14">
              <a:extLst>
                <a:ext uri="{FF2B5EF4-FFF2-40B4-BE49-F238E27FC236}">
                  <a16:creationId xmlns:a16="http://schemas.microsoft.com/office/drawing/2014/main" id="{34861130-EBBB-42FC-AB6C-B76D526EB914}"/>
                </a:ext>
              </a:extLst>
            </p:cNvPr>
            <p:cNvGrpSpPr/>
            <p:nvPr/>
          </p:nvGrpSpPr>
          <p:grpSpPr>
            <a:xfrm>
              <a:off x="3164291" y="2286000"/>
              <a:ext cx="5751109" cy="4038600"/>
              <a:chOff x="1219200" y="2514600"/>
              <a:chExt cx="5486400" cy="3352800"/>
            </a:xfrm>
          </p:grpSpPr>
          <p:cxnSp>
            <p:nvCxnSpPr>
              <p:cNvPr id="10" name="Straight Arrow Connector 9">
                <a:extLst>
                  <a:ext uri="{FF2B5EF4-FFF2-40B4-BE49-F238E27FC236}">
                    <a16:creationId xmlns:a16="http://schemas.microsoft.com/office/drawing/2014/main" id="{733E3295-D12A-4FBF-B380-CAEF26BACD88}"/>
                  </a:ext>
                </a:extLst>
              </p:cNvPr>
              <p:cNvCxnSpPr/>
              <p:nvPr/>
            </p:nvCxnSpPr>
            <p:spPr>
              <a:xfrm flipV="1">
                <a:off x="1219200" y="2514600"/>
                <a:ext cx="0" cy="3352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52FAA5D-0ACA-482C-B147-BF68A522D698}"/>
                  </a:ext>
                </a:extLst>
              </p:cNvPr>
              <p:cNvCxnSpPr/>
              <p:nvPr/>
            </p:nvCxnSpPr>
            <p:spPr>
              <a:xfrm>
                <a:off x="1219200" y="5867400"/>
                <a:ext cx="5486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04A995DA-9775-438A-A1E6-A625DE37490A}"/>
                </a:ext>
              </a:extLst>
            </p:cNvPr>
            <p:cNvSpPr txBox="1"/>
            <p:nvPr/>
          </p:nvSpPr>
          <p:spPr>
            <a:xfrm rot="16200000">
              <a:off x="1129495" y="4467585"/>
              <a:ext cx="3313921" cy="400110"/>
            </a:xfrm>
            <a:prstGeom prst="rect">
              <a:avLst/>
            </a:prstGeom>
            <a:noFill/>
          </p:spPr>
          <p:txBody>
            <a:bodyPr wrap="none" rtlCol="0">
              <a:spAutoFit/>
            </a:bodyPr>
            <a:lstStyle/>
            <a:p>
              <a:r>
                <a:rPr lang="en-US" sz="2000" dirty="0">
                  <a:latin typeface="Arial" pitchFamily="34" charset="0"/>
                  <a:cs typeface="Arial" pitchFamily="34" charset="0"/>
                </a:rPr>
                <a:t>Likelihood of offset success</a:t>
              </a:r>
              <a:endParaRPr lang="en-GB" sz="2000" dirty="0">
                <a:latin typeface="Arial" pitchFamily="34" charset="0"/>
                <a:cs typeface="Arial" pitchFamily="34" charset="0"/>
              </a:endParaRPr>
            </a:p>
          </p:txBody>
        </p:sp>
        <p:sp>
          <p:nvSpPr>
            <p:cNvPr id="13" name="TextBox 12">
              <a:extLst>
                <a:ext uri="{FF2B5EF4-FFF2-40B4-BE49-F238E27FC236}">
                  <a16:creationId xmlns:a16="http://schemas.microsoft.com/office/drawing/2014/main" id="{87F5A4FF-9368-41DF-8019-F69CB152608C}"/>
                </a:ext>
              </a:extLst>
            </p:cNvPr>
            <p:cNvSpPr txBox="1"/>
            <p:nvPr/>
          </p:nvSpPr>
          <p:spPr>
            <a:xfrm>
              <a:off x="3316691" y="6369534"/>
              <a:ext cx="4972836" cy="400110"/>
            </a:xfrm>
            <a:prstGeom prst="rect">
              <a:avLst/>
            </a:prstGeom>
            <a:noFill/>
          </p:spPr>
          <p:txBody>
            <a:bodyPr wrap="none" rtlCol="0">
              <a:spAutoFit/>
            </a:bodyPr>
            <a:lstStyle/>
            <a:p>
              <a:r>
                <a:rPr lang="en-US" sz="2000" dirty="0">
                  <a:latin typeface="Arial" pitchFamily="34" charset="0"/>
                  <a:cs typeface="Arial" pitchFamily="34" charset="0"/>
                </a:rPr>
                <a:t>Level of Biodiversity conservation concern</a:t>
              </a:r>
              <a:endParaRPr lang="en-GB" sz="2000" dirty="0">
                <a:latin typeface="Arial" pitchFamily="34" charset="0"/>
                <a:cs typeface="Arial" pitchFamily="34" charset="0"/>
              </a:endParaRPr>
            </a:p>
          </p:txBody>
        </p:sp>
        <p:sp>
          <p:nvSpPr>
            <p:cNvPr id="14" name="TextBox 13">
              <a:extLst>
                <a:ext uri="{FF2B5EF4-FFF2-40B4-BE49-F238E27FC236}">
                  <a16:creationId xmlns:a16="http://schemas.microsoft.com/office/drawing/2014/main" id="{CF5B6DEC-2094-47A3-B401-D40F61CBBC74}"/>
                </a:ext>
              </a:extLst>
            </p:cNvPr>
            <p:cNvSpPr txBox="1"/>
            <p:nvPr/>
          </p:nvSpPr>
          <p:spPr>
            <a:xfrm>
              <a:off x="9067798" y="5451192"/>
              <a:ext cx="2056094" cy="845628"/>
            </a:xfrm>
            <a:prstGeom prst="rect">
              <a:avLst/>
            </a:prstGeom>
            <a:noFill/>
          </p:spPr>
          <p:txBody>
            <a:bodyPr wrap="square" rtlCol="0">
              <a:spAutoFit/>
            </a:bodyPr>
            <a:lstStyle/>
            <a:p>
              <a:r>
                <a:rPr lang="en-US" sz="1400" dirty="0">
                  <a:latin typeface="Arial" pitchFamily="34" charset="0"/>
                  <a:cs typeface="Arial" pitchFamily="34" charset="0"/>
                </a:rPr>
                <a:t>See BBOP, 2012 Limits paper and Pilgrim et al., 2013</a:t>
              </a:r>
              <a:endParaRPr lang="en-GB" sz="1400" dirty="0">
                <a:latin typeface="Arial" pitchFamily="34" charset="0"/>
                <a:cs typeface="Arial" pitchFamily="34" charset="0"/>
              </a:endParaRPr>
            </a:p>
          </p:txBody>
        </p:sp>
        <p:sp>
          <p:nvSpPr>
            <p:cNvPr id="15" name="Rectangle 14">
              <a:extLst>
                <a:ext uri="{FF2B5EF4-FFF2-40B4-BE49-F238E27FC236}">
                  <a16:creationId xmlns:a16="http://schemas.microsoft.com/office/drawing/2014/main" id="{69BABFC0-603F-44F0-811D-993D5121B24E}"/>
                </a:ext>
              </a:extLst>
            </p:cNvPr>
            <p:cNvSpPr/>
            <p:nvPr/>
          </p:nvSpPr>
          <p:spPr>
            <a:xfrm>
              <a:off x="3316691" y="2286000"/>
              <a:ext cx="5562600" cy="3886200"/>
            </a:xfrm>
            <a:prstGeom prst="rect">
              <a:avLst/>
            </a:prstGeom>
            <a:gradFill>
              <a:gsLst>
                <a:gs pos="19000">
                  <a:srgbClr val="FF0000"/>
                </a:gs>
                <a:gs pos="50000">
                  <a:srgbClr val="9CB86E"/>
                </a:gs>
                <a:gs pos="100000">
                  <a:srgbClr val="156B1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85A17CD2-80F8-4A73-8B77-8364A2352051}"/>
                </a:ext>
              </a:extLst>
            </p:cNvPr>
            <p:cNvSpPr txBox="1"/>
            <p:nvPr/>
          </p:nvSpPr>
          <p:spPr>
            <a:xfrm rot="19195149">
              <a:off x="3225195" y="2679287"/>
              <a:ext cx="1899796" cy="1057034"/>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Offsets highly likely to be feasible </a:t>
              </a:r>
              <a:endParaRPr lang="en-GB" b="1" dirty="0">
                <a:solidFill>
                  <a:schemeClr val="bg1"/>
                </a:solidFill>
                <a:latin typeface="Arial" pitchFamily="34" charset="0"/>
                <a:cs typeface="Arial" pitchFamily="34" charset="0"/>
              </a:endParaRPr>
            </a:p>
          </p:txBody>
        </p:sp>
        <p:sp>
          <p:nvSpPr>
            <p:cNvPr id="17" name="TextBox 16">
              <a:extLst>
                <a:ext uri="{FF2B5EF4-FFF2-40B4-BE49-F238E27FC236}">
                  <a16:creationId xmlns:a16="http://schemas.microsoft.com/office/drawing/2014/main" id="{F9DF07BB-ECCE-412B-9A58-9307269FAB7F}"/>
                </a:ext>
              </a:extLst>
            </p:cNvPr>
            <p:cNvSpPr txBox="1"/>
            <p:nvPr/>
          </p:nvSpPr>
          <p:spPr>
            <a:xfrm rot="19304298">
              <a:off x="6867160" y="4669094"/>
              <a:ext cx="2004847" cy="1057034"/>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Offsets unlikely to be appropriate</a:t>
              </a:r>
              <a:endParaRPr lang="en-GB" b="1" dirty="0">
                <a:solidFill>
                  <a:schemeClr val="bg1"/>
                </a:solidFill>
                <a:latin typeface="Arial" pitchFamily="34" charset="0"/>
                <a:cs typeface="Arial" pitchFamily="34" charset="0"/>
              </a:endParaRPr>
            </a:p>
          </p:txBody>
        </p:sp>
      </p:grpSp>
      <p:sp>
        <p:nvSpPr>
          <p:cNvPr id="4" name="Rectangle 3"/>
          <p:cNvSpPr/>
          <p:nvPr/>
        </p:nvSpPr>
        <p:spPr>
          <a:xfrm>
            <a:off x="5901830" y="2327125"/>
            <a:ext cx="3863750" cy="707886"/>
          </a:xfrm>
          <a:prstGeom prst="rect">
            <a:avLst/>
          </a:prstGeom>
        </p:spPr>
        <p:txBody>
          <a:bodyPr wrap="none">
            <a:spAutoFit/>
          </a:bodyPr>
          <a:lstStyle/>
          <a:p>
            <a:r>
              <a:rPr lang="en-US" sz="2000" b="1" dirty="0">
                <a:latin typeface="Arial" pitchFamily="34" charset="0"/>
                <a:cs typeface="Arial" pitchFamily="34" charset="0"/>
              </a:rPr>
              <a:t>Two aspects of risk/feasibility</a:t>
            </a:r>
            <a:r>
              <a:rPr lang="en-US" sz="2000" dirty="0">
                <a:latin typeface="Arial" pitchFamily="34" charset="0"/>
                <a:cs typeface="Arial" pitchFamily="34" charset="0"/>
              </a:rPr>
              <a:t>:</a:t>
            </a:r>
          </a:p>
          <a:p>
            <a:endParaRPr lang="en-US" sz="2000" dirty="0">
              <a:latin typeface="Arial" pitchFamily="34" charset="0"/>
              <a:cs typeface="Arial" pitchFamily="34" charset="0"/>
            </a:endParaRPr>
          </a:p>
        </p:txBody>
      </p:sp>
    </p:spTree>
    <p:extLst>
      <p:ext uri="{BB962C8B-B14F-4D97-AF65-F5344CB8AC3E}">
        <p14:creationId xmlns:p14="http://schemas.microsoft.com/office/powerpoint/2010/main" val="4145088938"/>
      </p:ext>
    </p:extLst>
  </p:cSld>
  <p:clrMapOvr>
    <a:masterClrMapping/>
  </p:clrMapOvr>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4186</TotalTime>
  <Words>4837</Words>
  <Application>Microsoft Office PowerPoint</Application>
  <PresentationFormat>Widescreen</PresentationFormat>
  <Paragraphs>528</Paragraphs>
  <Slides>44</Slides>
  <Notes>44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6" baseType="lpstr">
      <vt:lpstr>ＭＳ Ｐゴシック</vt:lpstr>
      <vt:lpstr>ＭＳ Ｐゴシック</vt:lpstr>
      <vt:lpstr>Arial</vt:lpstr>
      <vt:lpstr>Calibri</vt:lpstr>
      <vt:lpstr>Calibri </vt:lpstr>
      <vt:lpstr>Calibri Light</vt:lpstr>
      <vt:lpstr>Garamond</vt:lpstr>
      <vt:lpstr>Times New Roman</vt:lpstr>
      <vt:lpstr>Wingdings</vt:lpstr>
      <vt:lpstr>1_Conception personnalisée</vt:lpstr>
      <vt:lpstr>2_Conception personnalisée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mitigation hierarchy and spatial planning</vt:lpstr>
      <vt:lpstr>Spatial planning (e.g. at national level)</vt:lpstr>
      <vt:lpstr>Spatial prioritization: combining multiple values together</vt:lpstr>
      <vt:lpstr>Strategic environmental assessment</vt:lpstr>
      <vt:lpstr>PowerPoint Presentation</vt:lpstr>
      <vt:lpstr>PowerPoint Presentation</vt:lpstr>
      <vt:lpstr>PowerPoint Presentation</vt:lpstr>
      <vt:lpstr>PowerPoint Presentation</vt:lpstr>
      <vt:lpstr>PowerPoint Presentation</vt:lpstr>
      <vt:lpstr>PowerPoint Presentation</vt:lpstr>
      <vt:lpstr>The frame of reference influences the outcome</vt:lpstr>
      <vt:lpstr>PowerPoint Presentation</vt:lpstr>
      <vt:lpstr>PowerPoint Presentation</vt:lpstr>
      <vt:lpstr>How to achieve gains? Key approaches to offsetting impacts on biodiversity</vt:lpstr>
      <vt:lpstr>How to achieve gains?  Key approaches to offsetting impacts on biodiversity</vt:lpstr>
      <vt:lpstr>PowerPoint Presentation</vt:lpstr>
      <vt:lpstr>Can biodiversity be re-created?</vt:lpstr>
      <vt:lpstr>Habitat creation as a biodiversity offset</vt:lpstr>
      <vt:lpstr>Can ecological restoration be used to offset impacts?</vt:lpstr>
      <vt:lpstr>Restoration = addressing key factors</vt:lpstr>
      <vt:lpstr>PowerPoint Presentation</vt:lpstr>
      <vt:lpstr>Offsets through restoration</vt:lpstr>
      <vt:lpstr>PowerPoint Presentation</vt:lpstr>
      <vt:lpstr>Can biodiversity protection be used to offset impacts?</vt:lpstr>
      <vt:lpstr>Can protection be used to offset impacts?</vt:lpstr>
      <vt:lpstr>What about funding ‘paper parks’?</vt:lpstr>
      <vt:lpstr>What about addressing unregulated impacts?</vt:lpstr>
      <vt:lpstr>What about addressing unregulated impacts?</vt:lpstr>
      <vt:lpstr>PowerPoint Presentation</vt:lpstr>
      <vt:lpstr>Protected area and offset policy contrasted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ten Kate</dc:creator>
  <cp:lastModifiedBy>Rainey, Hugo</cp:lastModifiedBy>
  <cp:revision>371</cp:revision>
  <dcterms:created xsi:type="dcterms:W3CDTF">2019-10-21T17:05:41Z</dcterms:created>
  <dcterms:modified xsi:type="dcterms:W3CDTF">2020-02-17T16:37:39Z</dcterms:modified>
</cp:coreProperties>
</file>